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9" r:id="rId4"/>
    <p:sldId id="260" r:id="rId5"/>
    <p:sldId id="295" r:id="rId6"/>
    <p:sldId id="264" r:id="rId7"/>
    <p:sldId id="296" r:id="rId8"/>
    <p:sldId id="297" r:id="rId9"/>
    <p:sldId id="261" r:id="rId10"/>
    <p:sldId id="262" r:id="rId11"/>
    <p:sldId id="265" r:id="rId12"/>
    <p:sldId id="298" r:id="rId13"/>
    <p:sldId id="267" r:id="rId14"/>
    <p:sldId id="266" r:id="rId15"/>
    <p:sldId id="268" r:id="rId16"/>
    <p:sldId id="269" r:id="rId17"/>
    <p:sldId id="270" r:id="rId18"/>
    <p:sldId id="299" r:id="rId19"/>
    <p:sldId id="300" r:id="rId20"/>
    <p:sldId id="258" r:id="rId21"/>
    <p:sldId id="301" r:id="rId22"/>
    <p:sldId id="302" r:id="rId23"/>
    <p:sldId id="273" r:id="rId24"/>
    <p:sldId id="274" r:id="rId25"/>
    <p:sldId id="303" r:id="rId26"/>
    <p:sldId id="304" r:id="rId27"/>
    <p:sldId id="275" r:id="rId28"/>
    <p:sldId id="276" r:id="rId29"/>
    <p:sldId id="277" r:id="rId30"/>
    <p:sldId id="278" r:id="rId31"/>
    <p:sldId id="305" r:id="rId32"/>
    <p:sldId id="306" r:id="rId33"/>
    <p:sldId id="279" r:id="rId34"/>
    <p:sldId id="280" r:id="rId35"/>
    <p:sldId id="281" r:id="rId36"/>
    <p:sldId id="307" r:id="rId37"/>
    <p:sldId id="282" r:id="rId38"/>
    <p:sldId id="308" r:id="rId39"/>
    <p:sldId id="309" r:id="rId40"/>
    <p:sldId id="283" r:id="rId41"/>
    <p:sldId id="284" r:id="rId42"/>
    <p:sldId id="285" r:id="rId43"/>
    <p:sldId id="289" r:id="rId44"/>
    <p:sldId id="286" r:id="rId45"/>
    <p:sldId id="287" r:id="rId46"/>
    <p:sldId id="288" r:id="rId47"/>
    <p:sldId id="310" r:id="rId48"/>
    <p:sldId id="290" r:id="rId49"/>
    <p:sldId id="312" r:id="rId50"/>
    <p:sldId id="313" r:id="rId51"/>
    <p:sldId id="311" r:id="rId52"/>
    <p:sldId id="314" r:id="rId53"/>
    <p:sldId id="315" r:id="rId54"/>
    <p:sldId id="291" r:id="rId55"/>
    <p:sldId id="292" r:id="rId56"/>
    <p:sldId id="316" r:id="rId57"/>
    <p:sldId id="293" r:id="rId58"/>
    <p:sldId id="294"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10" autoAdjust="0"/>
  </p:normalViewPr>
  <p:slideViewPr>
    <p:cSldViewPr>
      <p:cViewPr varScale="1">
        <p:scale>
          <a:sx n="65" d="100"/>
          <a:sy n="65" d="100"/>
        </p:scale>
        <p:origin x="-1208"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9733284-1052-D64A-A3B9-8AACE146D3C3}" type="datetimeFigureOut">
              <a:rPr lang="en-US" smtClean="0"/>
              <a:t>2/16/15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9A17F269-CBB2-334F-9056-4A3C03B96EAC}" type="slidenum">
              <a:rPr lang="en-US" smtClean="0"/>
              <a:t>‹#›</a:t>
            </a:fld>
            <a:endParaRPr lang="en-US" dirty="0"/>
          </a:p>
        </p:txBody>
      </p:sp>
    </p:spTree>
    <p:extLst>
      <p:ext uri="{BB962C8B-B14F-4D97-AF65-F5344CB8AC3E}">
        <p14:creationId xmlns:p14="http://schemas.microsoft.com/office/powerpoint/2010/main" val="1052858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Chinese_language" TargetMode="External"/><Relationship Id="rId4" Type="http://schemas.openxmlformats.org/officeDocument/2006/relationships/hyperlink" Target="http://en.wikipedia.org/wiki/Pinyin" TargetMode="External"/><Relationship Id="rId5" Type="http://schemas.openxmlformats.org/officeDocument/2006/relationships/hyperlink" Target="http://en.wikipedia.org/wiki/Chinese_folk_art" TargetMode="External"/><Relationship Id="rId6" Type="http://schemas.openxmlformats.org/officeDocument/2006/relationships/hyperlink" Target="http://en.wikipedia.org/wiki/Tang_Dynasty" TargetMode="External"/><Relationship Id="rId7" Type="http://schemas.openxmlformats.org/officeDocument/2006/relationships/hyperlink" Target="http://en.wikipedia.org/wiki/Song_Dynasty" TargetMode="External"/><Relationship Id="rId8" Type="http://schemas.openxmlformats.org/officeDocument/2006/relationships/hyperlink" Target="http://en.wikipedia.org/wiki/China" TargetMode="External"/><Relationship Id="rId9" Type="http://schemas.openxmlformats.org/officeDocument/2006/relationships/hyperlink" Target="http://en.wikipedia.org/wiki/Ming_Dynasty" TargetMode="External"/><Relationship Id="rId10" Type="http://schemas.openxmlformats.org/officeDocument/2006/relationships/hyperlink" Target="http://en.wikipedia.org/wiki/Lanyard" TargetMode="External"/><Relationship Id="rId11" Type="http://schemas.openxmlformats.org/officeDocument/2006/relationships/hyperlink" Target="http://en.wikipedia.org/wiki/Symmetrical"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lutinous_rice" TargetMode="External"/><Relationship Id="rId4" Type="http://schemas.openxmlformats.org/officeDocument/2006/relationships/hyperlink" Target="http://en.wikipedia.org/wiki/Chinese_cuisine" TargetMode="External"/><Relationship Id="rId5" Type="http://schemas.openxmlformats.org/officeDocument/2006/relationships/hyperlink" Target="http://en.wikipedia.org/wiki/Asian_supermarkets" TargetMode="External"/><Relationship Id="rId6" Type="http://schemas.openxmlformats.org/officeDocument/2006/relationships/hyperlink" Target="http://en.wikipedia.org/wiki/Chinese_New_Year" TargetMode="External"/><Relationship Id="rId7" Type="http://schemas.openxmlformats.org/officeDocument/2006/relationships/hyperlink" Target="http://en.wikipedia.org/wiki/Duanwu_Festival" TargetMode="External"/><Relationship Id="rId8" Type="http://schemas.openxmlformats.org/officeDocument/2006/relationships/hyperlink" Target="http://en.wikipedia.org/wiki/Homonym" TargetMode="External"/><Relationship Id="rId9" Type="http://schemas.openxmlformats.org/officeDocument/2006/relationships/hyperlink" Target="http://en.wikipedia.org/wiki/Kitchen_God" TargetMode="External"/><Relationship Id="rId10" Type="http://schemas.openxmlformats.org/officeDocument/2006/relationships/hyperlink" Target="http://en.wikipedia.org/wiki/Jade_Emperor"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Chinese_New_Year" TargetMode="External"/><Relationship Id="rId4" Type="http://schemas.openxmlformats.org/officeDocument/2006/relationships/hyperlink" Target="http://en.wikipedia.org/wiki/Chinese_dragon" TargetMode="External"/><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www.chinahighlights.com/travelguide/special-report/chinese-new-year/new-year-gift.htm"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Traditional_Chinese_holidays" TargetMode="External"/><Relationship Id="rId4" Type="http://schemas.openxmlformats.org/officeDocument/2006/relationships/hyperlink" Target="http://en.wikipedia.org/wiki/Chinese_calendar" TargetMode="External"/><Relationship Id="rId5" Type="http://schemas.openxmlformats.org/officeDocument/2006/relationships/hyperlink" Target="http://en.wikipedia.org/wiki/China" TargetMode="External"/><Relationship Id="rId6" Type="http://schemas.openxmlformats.org/officeDocument/2006/relationships/hyperlink" Target="http://en.wikipedia.org/wiki/Lantern_Festival"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Lunar_calendar" TargetMode="External"/><Relationship Id="rId4" Type="http://schemas.openxmlformats.org/officeDocument/2006/relationships/hyperlink" Target="http://en.wikipedia.org/wiki/Western_Han_Dynasty" TargetMode="External"/><Relationship Id="rId5" Type="http://schemas.openxmlformats.org/officeDocument/2006/relationships/hyperlink" Target="http://en.wikipedia.org/wiki/Paper_lantern" TargetMode="External"/><Relationship Id="rId6" Type="http://schemas.openxmlformats.org/officeDocument/2006/relationships/hyperlink" Target="http://en.wikipedia.org/wiki/Simplified_Chinese_characters" TargetMode="External"/><Relationship Id="rId7" Type="http://schemas.openxmlformats.org/officeDocument/2006/relationships/hyperlink" Target="http://en.wikipedia.org/wiki/Traditional_Chinese_characters" TargetMode="External"/><Relationship Id="rId8" Type="http://schemas.openxmlformats.org/officeDocument/2006/relationships/hyperlink" Target="http://en.wikipedia.org/wiki/Pinyin" TargetMode="External"/><Relationship Id="rId9" Type="http://schemas.openxmlformats.org/officeDocument/2006/relationships/hyperlink" Target="http://en.wikipedia.org/wiki/Jyutping"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备注：我制作的这组中国春节介绍的</a:t>
            </a:r>
            <a:r>
              <a:rPr lang="en-US" altLang="zh-CN" dirty="0" smtClean="0"/>
              <a:t>PPT</a:t>
            </a:r>
            <a:r>
              <a:rPr lang="zh-CN" altLang="en-US" dirty="0" smtClean="0"/>
              <a:t>主要是给幼儿园和低年级小朋友制作的。所以以看图说话为主，大部分都是图片，很少的文字介绍。</a:t>
            </a:r>
            <a:endParaRPr lang="en-US" altLang="zh-CN" dirty="0" smtClean="0"/>
          </a:p>
          <a:p>
            <a:r>
              <a:rPr lang="zh-CN" altLang="en-US" dirty="0" smtClean="0"/>
              <a:t>如果大家需要更多详细的介绍解说，网上很多内容，麻烦大家自己搜一下。</a:t>
            </a:r>
            <a:r>
              <a:rPr lang="en-US" altLang="zh-CN" dirty="0" smtClean="0"/>
              <a:t> </a:t>
            </a:r>
            <a:r>
              <a:rPr lang="zh-CN" altLang="en-US" dirty="0" smtClean="0"/>
              <a:t>若需要更改的地方请大家自便。</a:t>
            </a:r>
            <a:endParaRPr lang="en-US" altLang="zh-CN" dirty="0" smtClean="0"/>
          </a:p>
          <a:p>
            <a:endParaRPr lang="en-US" dirty="0" smtClean="0"/>
          </a:p>
          <a:p>
            <a:r>
              <a:rPr lang="zh-CN" altLang="en-US" dirty="0" smtClean="0"/>
              <a:t>谢谢使用！欢迎推荐给更多朋友！请关注：</a:t>
            </a:r>
            <a:r>
              <a:rPr lang="zh-CN" altLang="zh-CN" dirty="0" smtClean="0"/>
              <a:t>w</a:t>
            </a:r>
            <a:r>
              <a:rPr lang="en-US" altLang="zh-CN" dirty="0" err="1" smtClean="0"/>
              <a:t>ww.dudumama.com</a:t>
            </a:r>
            <a:r>
              <a:rPr lang="en-US" altLang="zh-CN" baseline="0" dirty="0" smtClean="0"/>
              <a:t> </a:t>
            </a:r>
            <a:r>
              <a:rPr lang="zh-CN" altLang="en-US" baseline="0" dirty="0" smtClean="0"/>
              <a:t>微博：</a:t>
            </a:r>
            <a:r>
              <a:rPr lang="en-US" altLang="zh-CN" baseline="0" dirty="0" smtClean="0"/>
              <a:t>http://</a:t>
            </a:r>
            <a:r>
              <a:rPr lang="en-US" altLang="zh-CN" baseline="0" dirty="0" err="1" smtClean="0"/>
              <a:t>weibo.com</a:t>
            </a:r>
            <a:r>
              <a:rPr lang="en-US" altLang="zh-CN" baseline="0" dirty="0" smtClean="0"/>
              <a:t>/dudumama219</a:t>
            </a:r>
          </a:p>
          <a:p>
            <a:endParaRPr lang="en-US" baseline="0" smtClean="0"/>
          </a:p>
          <a:p>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1</a:t>
            </a:fld>
            <a:endParaRPr lang="en-US" dirty="0"/>
          </a:p>
        </p:txBody>
      </p:sp>
    </p:spTree>
    <p:extLst>
      <p:ext uri="{BB962C8B-B14F-4D97-AF65-F5344CB8AC3E}">
        <p14:creationId xmlns:p14="http://schemas.microsoft.com/office/powerpoint/2010/main" val="371989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more contemporary parades, large, elaborate electric lanterns have replaced the original candlelit lanterns. However, traces of many of the old traditions still remain.</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20</a:t>
            </a:fld>
            <a:endParaRPr lang="en-US"/>
          </a:p>
        </p:txBody>
      </p:sp>
    </p:spTree>
    <p:extLst>
      <p:ext uri="{BB962C8B-B14F-4D97-AF65-F5344CB8AC3E}">
        <p14:creationId xmlns:p14="http://schemas.microsoft.com/office/powerpoint/2010/main" val="100810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Traditionally, Chinese adults and children alike gathered together and carried their own personally decorated, paper lanterns down the street.</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22</a:t>
            </a:fld>
            <a:endParaRPr lang="en-US"/>
          </a:p>
        </p:txBody>
      </p:sp>
    </p:spTree>
    <p:extLst>
      <p:ext uri="{BB962C8B-B14F-4D97-AF65-F5344CB8AC3E}">
        <p14:creationId xmlns:p14="http://schemas.microsoft.com/office/powerpoint/2010/main" val="2423495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Chinese knotting</a:t>
            </a:r>
            <a:r>
              <a:rPr lang="en-US" sz="1200" b="0"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hlinkClick r:id="rId3"/>
              </a:rPr>
              <a:t>Chinese: 中國結; </a:t>
            </a:r>
            <a:r>
              <a:rPr lang="en-US" sz="1200" b="0" kern="1200" dirty="0" smtClean="0">
                <a:solidFill>
                  <a:schemeClr val="tx1"/>
                </a:solidFill>
                <a:latin typeface="+mn-lt"/>
                <a:ea typeface="+mn-ea"/>
                <a:cs typeface="+mn-cs"/>
                <a:hlinkClick r:id="rId4"/>
              </a:rPr>
              <a:t>pinyin: </a:t>
            </a:r>
            <a:r>
              <a:rPr lang="en-US" sz="1200" b="0" i="1" kern="1200" dirty="0" smtClean="0">
                <a:solidFill>
                  <a:schemeClr val="tx1"/>
                </a:solidFill>
                <a:latin typeface="+mn-lt"/>
                <a:ea typeface="+mn-ea"/>
                <a:cs typeface="+mn-cs"/>
                <a:hlinkClick r:id="rId4"/>
              </a:rPr>
              <a:t>Zhōngguó jié</a:t>
            </a:r>
            <a:r>
              <a:rPr lang="en-US" sz="1200" b="0" i="0" kern="1200" dirty="0" smtClean="0">
                <a:solidFill>
                  <a:schemeClr val="tx1"/>
                </a:solidFill>
                <a:latin typeface="+mn-lt"/>
                <a:ea typeface="+mn-ea"/>
                <a:cs typeface="+mn-cs"/>
                <a:hlinkClick r:id="rId4"/>
              </a:rPr>
              <a:t>) is a decorative handicraft art that began as a form of </a:t>
            </a:r>
            <a:r>
              <a:rPr lang="en-US" sz="1200" b="0" i="0" kern="1200" dirty="0" smtClean="0">
                <a:solidFill>
                  <a:schemeClr val="tx1"/>
                </a:solidFill>
                <a:latin typeface="+mn-lt"/>
                <a:ea typeface="+mn-ea"/>
                <a:cs typeface="+mn-cs"/>
                <a:hlinkClick r:id="rId5"/>
              </a:rPr>
              <a:t>Chinese folk art in the </a:t>
            </a:r>
            <a:r>
              <a:rPr lang="en-US" sz="1200" b="0" i="0" kern="1200" dirty="0" smtClean="0">
                <a:solidFill>
                  <a:schemeClr val="tx1"/>
                </a:solidFill>
                <a:latin typeface="+mn-lt"/>
                <a:ea typeface="+mn-ea"/>
                <a:cs typeface="+mn-cs"/>
                <a:hlinkClick r:id="rId6"/>
              </a:rPr>
              <a:t>Tang and </a:t>
            </a:r>
            <a:r>
              <a:rPr lang="en-US" sz="1200" b="0" i="0" kern="1200" dirty="0" smtClean="0">
                <a:solidFill>
                  <a:schemeClr val="tx1"/>
                </a:solidFill>
                <a:latin typeface="+mn-lt"/>
                <a:ea typeface="+mn-ea"/>
                <a:cs typeface="+mn-cs"/>
                <a:hlinkClick r:id="rId7"/>
              </a:rPr>
              <a:t>Song Dynasty (960-1279 AD) in </a:t>
            </a:r>
            <a:r>
              <a:rPr lang="en-US" sz="1200" b="0" i="0" kern="1200" dirty="0" smtClean="0">
                <a:solidFill>
                  <a:schemeClr val="tx1"/>
                </a:solidFill>
                <a:latin typeface="+mn-lt"/>
                <a:ea typeface="+mn-ea"/>
                <a:cs typeface="+mn-cs"/>
                <a:hlinkClick r:id="rId8"/>
              </a:rPr>
              <a:t>China. It was later popularized in the </a:t>
            </a:r>
            <a:r>
              <a:rPr lang="en-US" sz="1200" b="0" i="0" kern="1200" dirty="0" smtClean="0">
                <a:solidFill>
                  <a:schemeClr val="tx1"/>
                </a:solidFill>
                <a:latin typeface="+mn-lt"/>
                <a:ea typeface="+mn-ea"/>
                <a:cs typeface="+mn-cs"/>
                <a:hlinkClick r:id="rId9"/>
              </a:rPr>
              <a:t>Ming). The art is also referred to as "Chinese traditional decorative knots".</a:t>
            </a:r>
            <a:r>
              <a:rPr lang="en-US" sz="1200" b="0" i="0" kern="1200" baseline="30000" dirty="0" smtClean="0">
                <a:solidFill>
                  <a:schemeClr val="tx1"/>
                </a:solidFill>
                <a:latin typeface="+mn-lt"/>
                <a:ea typeface="+mn-ea"/>
                <a:cs typeface="+mn-cs"/>
                <a:hlinkClick r:id="rId9"/>
              </a:rPr>
              <a:t>[1]</a:t>
            </a:r>
            <a:r>
              <a:rPr lang="en-US" sz="1200" b="0" i="0" kern="1200" baseline="0" dirty="0" smtClean="0">
                <a:solidFill>
                  <a:schemeClr val="tx1"/>
                </a:solidFill>
                <a:latin typeface="+mn-lt"/>
                <a:ea typeface="+mn-ea"/>
                <a:cs typeface="+mn-cs"/>
                <a:hlinkClick r:id="rId9"/>
              </a:rPr>
              <a:t> In other cultures, it is known as "decorative knots".</a:t>
            </a:r>
          </a:p>
          <a:p>
            <a:r>
              <a:rPr lang="en-US" sz="1200" b="0" i="0" kern="1200" baseline="0" dirty="0" smtClean="0">
                <a:solidFill>
                  <a:schemeClr val="tx1"/>
                </a:solidFill>
                <a:latin typeface="+mn-lt"/>
                <a:ea typeface="+mn-ea"/>
                <a:cs typeface="+mn-cs"/>
              </a:rPr>
              <a:t>Chinese knots are usually </a:t>
            </a:r>
            <a:r>
              <a:rPr lang="en-US" sz="1200" b="0" i="0" kern="1200" baseline="0" dirty="0" smtClean="0">
                <a:solidFill>
                  <a:schemeClr val="tx1"/>
                </a:solidFill>
                <a:latin typeface="+mn-lt"/>
                <a:ea typeface="+mn-ea"/>
                <a:cs typeface="+mn-cs"/>
                <a:hlinkClick r:id="rId10"/>
              </a:rPr>
              <a:t>lanyard type arrangements where two cords enter from the top of the knot and two cords leave from the bottom. The knots are usually double-layered and </a:t>
            </a:r>
            <a:r>
              <a:rPr lang="en-US" sz="1200" b="0" i="0" kern="1200" baseline="0" dirty="0" smtClean="0">
                <a:solidFill>
                  <a:schemeClr val="tx1"/>
                </a:solidFill>
                <a:latin typeface="+mn-lt"/>
                <a:ea typeface="+mn-ea"/>
                <a:cs typeface="+mn-cs"/>
                <a:hlinkClick r:id="rId11"/>
              </a:rPr>
              <a:t>symmetrical.</a:t>
            </a:r>
            <a:r>
              <a:rPr lang="en-US" sz="1200" b="0" i="0" kern="1200" baseline="30000" dirty="0" smtClean="0">
                <a:solidFill>
                  <a:schemeClr val="tx1"/>
                </a:solidFill>
                <a:latin typeface="+mn-lt"/>
                <a:ea typeface="+mn-ea"/>
                <a:cs typeface="+mn-cs"/>
                <a:hlinkClick r:id="rId11"/>
              </a:rPr>
              <a:t>[2]</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24</a:t>
            </a:fld>
            <a:endParaRPr lang="en-US"/>
          </a:p>
        </p:txBody>
      </p:sp>
    </p:spTree>
    <p:extLst>
      <p:ext uri="{BB962C8B-B14F-4D97-AF65-F5344CB8AC3E}">
        <p14:creationId xmlns:p14="http://schemas.microsoft.com/office/powerpoint/2010/main" val="370750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make a Chinese Knot</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25</a:t>
            </a:fld>
            <a:endParaRPr lang="en-US" dirty="0"/>
          </a:p>
        </p:txBody>
      </p:sp>
    </p:spTree>
    <p:extLst>
      <p:ext uri="{BB962C8B-B14F-4D97-AF65-F5344CB8AC3E}">
        <p14:creationId xmlns:p14="http://schemas.microsoft.com/office/powerpoint/2010/main" val="2932990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Dumplings are very popular in Northern China. It is one of the main dishes for New Year's Eve dinner. Conversely, very few people in Southern China serve dumplings in New Year's Eve dinner.</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28</a:t>
            </a:fld>
            <a:endParaRPr lang="en-US" dirty="0"/>
          </a:p>
        </p:txBody>
      </p:sp>
    </p:spTree>
    <p:extLst>
      <p:ext uri="{BB962C8B-B14F-4D97-AF65-F5344CB8AC3E}">
        <p14:creationId xmlns:p14="http://schemas.microsoft.com/office/powerpoint/2010/main" val="2104463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Niangao</a:t>
            </a:r>
            <a:r>
              <a:rPr lang="en-US" sz="1200" b="0"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nin</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gou</a:t>
            </a:r>
            <a:r>
              <a:rPr lang="en-US" sz="1200" b="0" kern="1200" dirty="0" smtClean="0">
                <a:solidFill>
                  <a:schemeClr val="tx1"/>
                </a:solidFill>
                <a:latin typeface="+mn-lt"/>
                <a:ea typeface="+mn-ea"/>
                <a:cs typeface="+mn-cs"/>
              </a:rPr>
              <a:t> in Cantonese), sometimes translated as </a:t>
            </a:r>
            <a:r>
              <a:rPr lang="en-US" sz="1200" b="1" kern="1200" dirty="0" smtClean="0">
                <a:solidFill>
                  <a:schemeClr val="tx1"/>
                </a:solidFill>
                <a:latin typeface="+mn-lt"/>
                <a:ea typeface="+mn-ea"/>
                <a:cs typeface="+mn-cs"/>
              </a:rPr>
              <a:t>year cake</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Chinese New Year's cake</a:t>
            </a:r>
            <a:r>
              <a:rPr lang="en-US" sz="1200" b="0" kern="1200" dirty="0" smtClean="0">
                <a:solidFill>
                  <a:schemeClr val="tx1"/>
                </a:solidFill>
                <a:latin typeface="+mn-lt"/>
                <a:ea typeface="+mn-ea"/>
                <a:cs typeface="+mn-cs"/>
              </a:rPr>
              <a:t>, is a food prepared from </a:t>
            </a:r>
            <a:r>
              <a:rPr lang="en-US" sz="1200" b="0" kern="1200" dirty="0" smtClean="0">
                <a:solidFill>
                  <a:schemeClr val="tx1"/>
                </a:solidFill>
                <a:latin typeface="+mn-lt"/>
                <a:ea typeface="+mn-ea"/>
                <a:cs typeface="+mn-cs"/>
                <a:hlinkClick r:id="rId3"/>
              </a:rPr>
              <a:t>glutinous rice and consumed in </a:t>
            </a:r>
            <a:r>
              <a:rPr lang="en-US" sz="1200" b="0" kern="1200" dirty="0" smtClean="0">
                <a:solidFill>
                  <a:schemeClr val="tx1"/>
                </a:solidFill>
                <a:latin typeface="+mn-lt"/>
                <a:ea typeface="+mn-ea"/>
                <a:cs typeface="+mn-cs"/>
                <a:hlinkClick r:id="rId4"/>
              </a:rPr>
              <a:t>Chinese cuisine. It is available in </a:t>
            </a:r>
            <a:r>
              <a:rPr lang="en-US" sz="1200" b="0" kern="1200" dirty="0" smtClean="0">
                <a:solidFill>
                  <a:schemeClr val="tx1"/>
                </a:solidFill>
                <a:latin typeface="+mn-lt"/>
                <a:ea typeface="+mn-ea"/>
                <a:cs typeface="+mn-cs"/>
                <a:hlinkClick r:id="rId5"/>
              </a:rPr>
              <a:t>Asian supermarkets and from health food stores. While it can be eaten all year round, traditionally it is most popular during </a:t>
            </a:r>
            <a:r>
              <a:rPr lang="en-US" sz="1200" b="0" kern="1200" dirty="0" smtClean="0">
                <a:solidFill>
                  <a:schemeClr val="tx1"/>
                </a:solidFill>
                <a:latin typeface="+mn-lt"/>
                <a:ea typeface="+mn-ea"/>
                <a:cs typeface="+mn-cs"/>
                <a:hlinkClick r:id="rId6"/>
              </a:rPr>
              <a:t>Chinese New Year. It is also traditionally eaten during the </a:t>
            </a:r>
            <a:r>
              <a:rPr lang="en-US" sz="1200" b="0" kern="1200" dirty="0" smtClean="0">
                <a:solidFill>
                  <a:schemeClr val="tx1"/>
                </a:solidFill>
                <a:latin typeface="+mn-lt"/>
                <a:ea typeface="+mn-ea"/>
                <a:cs typeface="+mn-cs"/>
                <a:hlinkClick r:id="rId7"/>
              </a:rPr>
              <a:t>Duanwu Festival. It is considered good luck to eat </a:t>
            </a:r>
            <a:r>
              <a:rPr lang="en-US" sz="1200" b="0" i="1" kern="1200" dirty="0" smtClean="0">
                <a:solidFill>
                  <a:schemeClr val="tx1"/>
                </a:solidFill>
                <a:latin typeface="+mn-lt"/>
                <a:ea typeface="+mn-ea"/>
                <a:cs typeface="+mn-cs"/>
                <a:hlinkClick r:id="rId7"/>
              </a:rPr>
              <a:t>nian gao</a:t>
            </a:r>
            <a:r>
              <a:rPr lang="en-US" sz="1200" b="0" i="0" kern="1200" dirty="0" smtClean="0">
                <a:solidFill>
                  <a:schemeClr val="tx1"/>
                </a:solidFill>
                <a:latin typeface="+mn-lt"/>
                <a:ea typeface="+mn-ea"/>
                <a:cs typeface="+mn-cs"/>
                <a:hlinkClick r:id="rId7"/>
              </a:rPr>
              <a:t> during this time, because "</a:t>
            </a:r>
            <a:r>
              <a:rPr lang="en-US" sz="1200" b="0" i="1" kern="1200" dirty="0" smtClean="0">
                <a:solidFill>
                  <a:schemeClr val="tx1"/>
                </a:solidFill>
                <a:latin typeface="+mn-lt"/>
                <a:ea typeface="+mn-ea"/>
                <a:cs typeface="+mn-cs"/>
                <a:hlinkClick r:id="rId7"/>
              </a:rPr>
              <a:t>nian gao</a:t>
            </a:r>
            <a:r>
              <a:rPr lang="en-US" sz="1200" b="0" i="0" kern="1200" dirty="0" smtClean="0">
                <a:solidFill>
                  <a:schemeClr val="tx1"/>
                </a:solidFill>
                <a:latin typeface="+mn-lt"/>
                <a:ea typeface="+mn-ea"/>
                <a:cs typeface="+mn-cs"/>
                <a:hlinkClick r:id="rId7"/>
              </a:rPr>
              <a:t>" is a </a:t>
            </a:r>
            <a:r>
              <a:rPr lang="en-US" sz="1200" b="0" i="0" kern="1200" dirty="0" smtClean="0">
                <a:solidFill>
                  <a:schemeClr val="tx1"/>
                </a:solidFill>
                <a:latin typeface="+mn-lt"/>
                <a:ea typeface="+mn-ea"/>
                <a:cs typeface="+mn-cs"/>
                <a:hlinkClick r:id="rId8"/>
              </a:rPr>
              <a:t>homonym for "higher year." The Chinese word 粘 (</a:t>
            </a:r>
            <a:r>
              <a:rPr lang="en-US" sz="1200" b="0" i="1" kern="1200" dirty="0" smtClean="0">
                <a:solidFill>
                  <a:schemeClr val="tx1"/>
                </a:solidFill>
                <a:latin typeface="+mn-lt"/>
                <a:ea typeface="+mn-ea"/>
                <a:cs typeface="+mn-cs"/>
                <a:hlinkClick r:id="rId8"/>
              </a:rPr>
              <a:t>nián</a:t>
            </a:r>
            <a:r>
              <a:rPr lang="en-US" sz="1200" b="0" i="0" kern="1200" dirty="0" smtClean="0">
                <a:solidFill>
                  <a:schemeClr val="tx1"/>
                </a:solidFill>
                <a:latin typeface="+mn-lt"/>
                <a:ea typeface="+mn-ea"/>
                <a:cs typeface="+mn-cs"/>
                <a:hlinkClick r:id="rId8"/>
              </a:rPr>
              <a:t>), meaning "sticky", is identical in sound to 年, meaning "year", and the word 糕 (</a:t>
            </a:r>
            <a:r>
              <a:rPr lang="en-US" sz="1200" b="0" i="1" kern="1200" dirty="0" smtClean="0">
                <a:solidFill>
                  <a:schemeClr val="tx1"/>
                </a:solidFill>
                <a:latin typeface="+mn-lt"/>
                <a:ea typeface="+mn-ea"/>
                <a:cs typeface="+mn-cs"/>
                <a:hlinkClick r:id="rId8"/>
              </a:rPr>
              <a:t>gāo</a:t>
            </a:r>
            <a:r>
              <a:rPr lang="en-US" sz="1200" b="0" i="0" kern="1200" dirty="0" smtClean="0">
                <a:solidFill>
                  <a:schemeClr val="tx1"/>
                </a:solidFill>
                <a:latin typeface="+mn-lt"/>
                <a:ea typeface="+mn-ea"/>
                <a:cs typeface="+mn-cs"/>
                <a:hlinkClick r:id="rId8"/>
              </a:rPr>
              <a:t>), meaning "cake" is identical in sound to 高, meaning "high or tall". As such, eating </a:t>
            </a:r>
            <a:r>
              <a:rPr lang="en-US" sz="1200" b="0" i="1" kern="1200" dirty="0" smtClean="0">
                <a:solidFill>
                  <a:schemeClr val="tx1"/>
                </a:solidFill>
                <a:latin typeface="+mn-lt"/>
                <a:ea typeface="+mn-ea"/>
                <a:cs typeface="+mn-cs"/>
                <a:hlinkClick r:id="rId8"/>
              </a:rPr>
              <a:t>nian gao</a:t>
            </a:r>
            <a:r>
              <a:rPr lang="en-US" sz="1200" b="0" i="0" kern="1200" dirty="0" smtClean="0">
                <a:solidFill>
                  <a:schemeClr val="tx1"/>
                </a:solidFill>
                <a:latin typeface="+mn-lt"/>
                <a:ea typeface="+mn-ea"/>
                <a:cs typeface="+mn-cs"/>
                <a:hlinkClick r:id="rId8"/>
              </a:rPr>
              <a:t> has the symbolism of raising oneself taller in each coming year (年年高升 </a:t>
            </a:r>
            <a:r>
              <a:rPr lang="en-US" sz="1200" b="0" i="1" kern="1200" dirty="0" smtClean="0">
                <a:solidFill>
                  <a:schemeClr val="tx1"/>
                </a:solidFill>
                <a:latin typeface="+mn-lt"/>
                <a:ea typeface="+mn-ea"/>
                <a:cs typeface="+mn-cs"/>
                <a:hlinkClick r:id="rId8"/>
              </a:rPr>
              <a:t>niánnián gāoshēng</a:t>
            </a:r>
            <a:r>
              <a:rPr lang="en-US" sz="1200" b="0" i="0" kern="1200" dirty="0" smtClean="0">
                <a:solidFill>
                  <a:schemeClr val="tx1"/>
                </a:solidFill>
                <a:latin typeface="+mn-lt"/>
                <a:ea typeface="+mn-ea"/>
                <a:cs typeface="+mn-cs"/>
                <a:hlinkClick r:id="rId8"/>
              </a:rPr>
              <a:t>). It is also known as a rice cake. This sticky sweet snack was believed to be an offering to the </a:t>
            </a:r>
            <a:r>
              <a:rPr lang="en-US" sz="1200" b="0" i="0" kern="1200" dirty="0" smtClean="0">
                <a:solidFill>
                  <a:schemeClr val="tx1"/>
                </a:solidFill>
                <a:latin typeface="+mn-lt"/>
                <a:ea typeface="+mn-ea"/>
                <a:cs typeface="+mn-cs"/>
                <a:hlinkClick r:id="rId9"/>
              </a:rPr>
              <a:t>Kitchen God, with the aim that his mouth will be stuck with the sticky cake, so that he can't badmouth the human family in front of the </a:t>
            </a:r>
            <a:r>
              <a:rPr lang="en-US" sz="1200" b="0" i="0" kern="1200" dirty="0" smtClean="0">
                <a:solidFill>
                  <a:schemeClr val="tx1"/>
                </a:solidFill>
                <a:latin typeface="+mn-lt"/>
                <a:ea typeface="+mn-ea"/>
                <a:cs typeface="+mn-cs"/>
                <a:hlinkClick r:id="rId10"/>
              </a:rPr>
              <a:t>Jade Emperor.</a:t>
            </a:r>
            <a:r>
              <a:rPr lang="en-US" sz="1200" b="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31</a:t>
            </a:fld>
            <a:endParaRPr lang="en-US"/>
          </a:p>
        </p:txBody>
      </p:sp>
    </p:spTree>
    <p:extLst>
      <p:ext uri="{BB962C8B-B14F-4D97-AF65-F5344CB8AC3E}">
        <p14:creationId xmlns:p14="http://schemas.microsoft.com/office/powerpoint/2010/main" val="1543338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Fireworks are used to drive away the evil in China. Right after 12:00PM on New Year's Eve, fireworks will be launched to celebrate the coming of the New Year as well as to drive away the evil. It is believed that the person who launched the first firework of the New Year will obtain good luck.</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34</a:t>
            </a:fld>
            <a:endParaRPr lang="en-US"/>
          </a:p>
        </p:txBody>
      </p:sp>
    </p:spTree>
    <p:extLst>
      <p:ext uri="{BB962C8B-B14F-4D97-AF65-F5344CB8AC3E}">
        <p14:creationId xmlns:p14="http://schemas.microsoft.com/office/powerpoint/2010/main" val="509689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dragon dance is often performed during </a:t>
            </a:r>
            <a:r>
              <a:rPr lang="en-US" sz="1200" kern="1200" dirty="0" smtClean="0">
                <a:solidFill>
                  <a:schemeClr val="tx1"/>
                </a:solidFill>
                <a:latin typeface="+mn-lt"/>
                <a:ea typeface="+mn-ea"/>
                <a:cs typeface="+mn-cs"/>
                <a:hlinkClick r:id="rId3"/>
              </a:rPr>
              <a:t>Chinese New Year. </a:t>
            </a:r>
            <a:r>
              <a:rPr lang="en-US" sz="1200" kern="1200" dirty="0" smtClean="0">
                <a:solidFill>
                  <a:schemeClr val="tx1"/>
                </a:solidFill>
                <a:latin typeface="+mn-lt"/>
                <a:ea typeface="+mn-ea"/>
                <a:cs typeface="+mn-cs"/>
                <a:hlinkClick r:id="rId4"/>
              </a:rPr>
              <a:t>Chinese dragons are a symbol of China, and they are believed to bring good luck to people, therefore the longer the dragon in the dance, the more luck it will bring to the community.</a:t>
            </a:r>
            <a:r>
              <a:rPr lang="en-US" sz="1200" kern="1200" baseline="30000" dirty="0" smtClean="0">
                <a:solidFill>
                  <a:schemeClr val="tx1"/>
                </a:solidFill>
                <a:latin typeface="+mn-lt"/>
                <a:ea typeface="+mn-ea"/>
                <a:cs typeface="+mn-cs"/>
                <a:hlinkClick r:id="rId4"/>
              </a:rPr>
              <a:t>[1]</a:t>
            </a:r>
            <a:r>
              <a:rPr lang="en-US" sz="1200" kern="1200" baseline="0" dirty="0" smtClean="0">
                <a:solidFill>
                  <a:schemeClr val="tx1"/>
                </a:solidFill>
                <a:latin typeface="+mn-lt"/>
                <a:ea typeface="+mn-ea"/>
                <a:cs typeface="+mn-cs"/>
                <a:hlinkClick r:id="rId4"/>
              </a:rPr>
              <a:t> The dragons are believed to possess qualities that include great power, dignity, fertility, wisdom and auspiciousness. The appearance of a dragon is both frightening and bold but it has a benevolent disposition, and so eventually became an emblem to represent imperial authority. The movements in a performance traditionally symbolize historical roles of dragons demonstrating power and dignity.</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40</a:t>
            </a:fld>
            <a:endParaRPr lang="en-US"/>
          </a:p>
        </p:txBody>
      </p:sp>
    </p:spTree>
    <p:extLst>
      <p:ext uri="{BB962C8B-B14F-4D97-AF65-F5344CB8AC3E}">
        <p14:creationId xmlns:p14="http://schemas.microsoft.com/office/powerpoint/2010/main" val="657771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Like Christmas in the West, people exchange gifts during the Spring Festival. The most common gifts are red envelopes. Red envelopes have money in, and are given to children and (retired) seniors. It is not a customs to give red envelopes to (working) adults. </a:t>
            </a:r>
            <a:r>
              <a:rPr lang="en-US" sz="1200" u="sng" kern="1200" dirty="0" smtClean="0">
                <a:solidFill>
                  <a:schemeClr val="tx1"/>
                </a:solidFill>
                <a:latin typeface="+mn-lt"/>
                <a:ea typeface="+mn-ea"/>
                <a:cs typeface="+mn-cs"/>
                <a:hlinkClick r:id="rId3"/>
              </a:rPr>
              <a:t>Read more on Chinese New Year Gift Ideas</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44</a:t>
            </a:fld>
            <a:endParaRPr lang="en-US"/>
          </a:p>
        </p:txBody>
      </p:sp>
    </p:spTree>
    <p:extLst>
      <p:ext uri="{BB962C8B-B14F-4D97-AF65-F5344CB8AC3E}">
        <p14:creationId xmlns:p14="http://schemas.microsoft.com/office/powerpoint/2010/main" val="3434684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47</a:t>
            </a:fld>
            <a:endParaRPr lang="en-US"/>
          </a:p>
        </p:txBody>
      </p:sp>
    </p:spTree>
    <p:extLst>
      <p:ext uri="{BB962C8B-B14F-4D97-AF65-F5344CB8AC3E}">
        <p14:creationId xmlns:p14="http://schemas.microsoft.com/office/powerpoint/2010/main" val="301875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smtClean="0">
                <a:solidFill>
                  <a:srgbClr val="C00000"/>
                </a:solidFill>
              </a:rPr>
              <a:t>Chinese New Year</a:t>
            </a:r>
            <a:r>
              <a:rPr lang="en-US" dirty="0" smtClean="0">
                <a:solidFill>
                  <a:srgbClr val="C00000"/>
                </a:solidFill>
              </a:rPr>
              <a:t> is an important </a:t>
            </a:r>
            <a:r>
              <a:rPr lang="en-US" dirty="0" smtClean="0">
                <a:solidFill>
                  <a:srgbClr val="C00000"/>
                </a:solidFill>
                <a:hlinkClick r:id="rId3" tooltip="Traditional Chinese holidays"/>
              </a:rPr>
              <a:t>traditional Chinese holiday</a:t>
            </a:r>
            <a:r>
              <a:rPr lang="en-US" dirty="0" smtClean="0">
                <a:solidFill>
                  <a:srgbClr val="C00000"/>
                </a:solidFill>
              </a:rPr>
              <a:t> celebrated at the turn of the </a:t>
            </a:r>
            <a:r>
              <a:rPr lang="en-US" dirty="0" smtClean="0">
                <a:solidFill>
                  <a:srgbClr val="C00000"/>
                </a:solidFill>
                <a:hlinkClick r:id="rId4" tooltip="Chinese calendar"/>
              </a:rPr>
              <a:t>Chinese calendar</a:t>
            </a:r>
            <a:r>
              <a:rPr lang="en-US" dirty="0" smtClean="0">
                <a:solidFill>
                  <a:srgbClr val="C00000"/>
                </a:solidFill>
              </a:rPr>
              <a:t>.</a:t>
            </a:r>
          </a:p>
          <a:p>
            <a:pPr marL="171450" indent="-171450">
              <a:buFont typeface="Arial"/>
              <a:buChar char="•"/>
            </a:pPr>
            <a:r>
              <a:rPr lang="en-US" dirty="0" smtClean="0">
                <a:solidFill>
                  <a:srgbClr val="C00000"/>
                </a:solidFill>
              </a:rPr>
              <a:t> In </a:t>
            </a:r>
            <a:r>
              <a:rPr lang="en-US" dirty="0" smtClean="0">
                <a:solidFill>
                  <a:srgbClr val="C00000"/>
                </a:solidFill>
                <a:hlinkClick r:id="rId5" tooltip="China"/>
              </a:rPr>
              <a:t>China</a:t>
            </a:r>
            <a:r>
              <a:rPr lang="en-US" dirty="0" smtClean="0">
                <a:solidFill>
                  <a:srgbClr val="C00000"/>
                </a:solidFill>
              </a:rPr>
              <a:t>, it is also known as the </a:t>
            </a:r>
            <a:r>
              <a:rPr lang="en-US" b="1" dirty="0" smtClean="0">
                <a:solidFill>
                  <a:srgbClr val="C00000"/>
                </a:solidFill>
              </a:rPr>
              <a:t>Spring Festival</a:t>
            </a:r>
            <a:r>
              <a:rPr lang="en-US" dirty="0" smtClean="0">
                <a:solidFill>
                  <a:srgbClr val="C00000"/>
                </a:solidFill>
              </a:rPr>
              <a:t>, the literal translation of the modern Chinese name. </a:t>
            </a:r>
          </a:p>
          <a:p>
            <a:pPr marL="171450" indent="-171450">
              <a:buFont typeface="Arial"/>
              <a:buChar char="•"/>
            </a:pPr>
            <a:r>
              <a:rPr lang="en-US" dirty="0" smtClean="0">
                <a:solidFill>
                  <a:srgbClr val="C00000"/>
                </a:solidFill>
              </a:rPr>
              <a:t>Chinese New Year celebrations traditionally run from Chinese New Year's Eve, the last day of the last month of the Chinese calendar, to the </a:t>
            </a:r>
            <a:r>
              <a:rPr lang="en-US" dirty="0" smtClean="0">
                <a:solidFill>
                  <a:srgbClr val="C00000"/>
                </a:solidFill>
                <a:hlinkClick r:id="rId6" tooltip="Lantern Festival"/>
              </a:rPr>
              <a:t>Lantern Festival</a:t>
            </a:r>
            <a:r>
              <a:rPr lang="en-US" dirty="0" smtClean="0">
                <a:solidFill>
                  <a:srgbClr val="C00000"/>
                </a:solidFill>
              </a:rPr>
              <a:t> on the 15th day of the first month, making the festival the longest in the Chinese calendar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altLang="zh-CN" sz="1200" dirty="0" smtClean="0">
                <a:ea typeface="宋体" charset="0"/>
                <a:cs typeface="宋体" charset="0"/>
              </a:rPr>
              <a:t>New Year's Eve and New Year's Day are celebrated as a family affair, a time of reunion and thanksgiving. The celebration was traditionally highlighted with a religious ceremony given in honor of Heaven and Earth, the gods of the household and the family ancestors.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2</a:t>
            </a:fld>
            <a:endParaRPr lang="en-US"/>
          </a:p>
        </p:txBody>
      </p:sp>
    </p:spTree>
    <p:extLst>
      <p:ext uri="{BB962C8B-B14F-4D97-AF65-F5344CB8AC3E}">
        <p14:creationId xmlns:p14="http://schemas.microsoft.com/office/powerpoint/2010/main" val="424887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Dui </a:t>
            </a:r>
            <a:r>
              <a:rPr lang="en-US" sz="1200" b="1" kern="1200" dirty="0" err="1" smtClean="0">
                <a:solidFill>
                  <a:schemeClr val="tx1"/>
                </a:solidFill>
                <a:latin typeface="+mn-lt"/>
                <a:ea typeface="+mn-ea"/>
                <a:cs typeface="+mn-cs"/>
              </a:rPr>
              <a:t>Lian</a:t>
            </a:r>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This is also called antithetical couplet. It is a pair of lines of poetry, usually hand written on red paper and pasted on the front door. The two lines correspond in their metrical length and some properties of each character, such as meaning and tone. The ideal for a </a:t>
            </a:r>
            <a:r>
              <a:rPr lang="en-US" sz="1200" b="0" kern="1200" dirty="0" err="1" smtClean="0">
                <a:solidFill>
                  <a:schemeClr val="tx1"/>
                </a:solidFill>
                <a:latin typeface="+mn-lt"/>
                <a:ea typeface="+mn-ea"/>
                <a:cs typeface="+mn-cs"/>
              </a:rPr>
              <a:t>duilian</a:t>
            </a:r>
            <a:r>
              <a:rPr lang="en-US" sz="1200" b="0" kern="1200" dirty="0" smtClean="0">
                <a:solidFill>
                  <a:schemeClr val="tx1"/>
                </a:solidFill>
                <a:latin typeface="+mn-lt"/>
                <a:ea typeface="+mn-ea"/>
                <a:cs typeface="+mn-cs"/>
              </a:rPr>
              <a:t> is to have few words but deep meaning. For this reason, they use one character per word, as in Classical Chinese.	</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A17F269-CBB2-334F-9056-4A3C03B96EAC}" type="slidenum">
              <a:rPr lang="en-US" smtClean="0"/>
              <a:t>48</a:t>
            </a:fld>
            <a:endParaRPr lang="en-US"/>
          </a:p>
        </p:txBody>
      </p:sp>
    </p:spTree>
    <p:extLst>
      <p:ext uri="{BB962C8B-B14F-4D97-AF65-F5344CB8AC3E}">
        <p14:creationId xmlns:p14="http://schemas.microsoft.com/office/powerpoint/2010/main" val="334962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 New</a:t>
            </a:r>
            <a:r>
              <a:rPr lang="en-US" baseline="0" dirty="0" smtClean="0"/>
              <a:t> Year is all about been together and have fun with the whole family.</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55</a:t>
            </a:fld>
            <a:endParaRPr lang="en-US" dirty="0"/>
          </a:p>
        </p:txBody>
      </p:sp>
    </p:spTree>
    <p:extLst>
      <p:ext uri="{BB962C8B-B14F-4D97-AF65-F5344CB8AC3E}">
        <p14:creationId xmlns:p14="http://schemas.microsoft.com/office/powerpoint/2010/main" val="2633865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New</a:t>
            </a:r>
            <a:r>
              <a:rPr lang="en-US" altLang="zh-CN" baseline="0" dirty="0" smtClean="0"/>
              <a:t> year greetings </a:t>
            </a:r>
          </a:p>
          <a:p>
            <a:r>
              <a:rPr lang="en-US" altLang="zh-CN" dirty="0" smtClean="0"/>
              <a:t>Learn</a:t>
            </a:r>
            <a:r>
              <a:rPr lang="zh-CN" altLang="en-US" dirty="0" smtClean="0"/>
              <a:t> </a:t>
            </a:r>
            <a:r>
              <a:rPr lang="en-US" altLang="zh-CN" dirty="0" smtClean="0"/>
              <a:t>to</a:t>
            </a:r>
            <a:r>
              <a:rPr lang="zh-CN" altLang="en-US" dirty="0" smtClean="0"/>
              <a:t> </a:t>
            </a:r>
            <a:r>
              <a:rPr lang="en-US" altLang="zh-CN" dirty="0" smtClean="0"/>
              <a:t>say</a:t>
            </a:r>
            <a:r>
              <a:rPr lang="zh-CN" altLang="en-US" dirty="0" smtClean="0"/>
              <a:t> </a:t>
            </a:r>
            <a:r>
              <a:rPr lang="zh-CN" altLang="zh-CN" dirty="0" smtClean="0"/>
              <a:t>H</a:t>
            </a:r>
            <a:r>
              <a:rPr lang="en-US" altLang="zh-CN" dirty="0" smtClean="0"/>
              <a:t>appy</a:t>
            </a:r>
            <a:r>
              <a:rPr lang="zh-CN" altLang="en-US" dirty="0" smtClean="0"/>
              <a:t> </a:t>
            </a:r>
            <a:r>
              <a:rPr lang="en-US" altLang="zh-CN" dirty="0" smtClean="0"/>
              <a:t>New</a:t>
            </a:r>
            <a:r>
              <a:rPr lang="zh-CN" altLang="en-US" dirty="0" smtClean="0"/>
              <a:t> </a:t>
            </a:r>
            <a:r>
              <a:rPr lang="en-US" altLang="zh-CN" dirty="0" smtClean="0"/>
              <a:t>Year</a:t>
            </a:r>
            <a:r>
              <a:rPr lang="zh-CN" altLang="en-US" dirty="0" smtClean="0"/>
              <a:t> </a:t>
            </a:r>
            <a:r>
              <a:rPr lang="zh-CN" altLang="zh-CN" dirty="0" smtClean="0"/>
              <a:t>i</a:t>
            </a:r>
            <a:r>
              <a:rPr lang="en-US" altLang="zh-CN" dirty="0" smtClean="0"/>
              <a:t>n</a:t>
            </a:r>
            <a:r>
              <a:rPr lang="zh-CN" altLang="en-US" dirty="0" smtClean="0"/>
              <a:t> </a:t>
            </a:r>
            <a:r>
              <a:rPr lang="en-US" altLang="zh-CN" dirty="0" smtClean="0"/>
              <a:t>Chinese!</a:t>
            </a:r>
          </a:p>
          <a:p>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57</a:t>
            </a:fld>
            <a:endParaRPr lang="en-US" dirty="0"/>
          </a:p>
        </p:txBody>
      </p:sp>
    </p:spTree>
    <p:extLst>
      <p:ext uri="{BB962C8B-B14F-4D97-AF65-F5344CB8AC3E}">
        <p14:creationId xmlns:p14="http://schemas.microsoft.com/office/powerpoint/2010/main" val="2843937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58</a:t>
            </a:fld>
            <a:endParaRPr lang="en-US" dirty="0"/>
          </a:p>
        </p:txBody>
      </p:sp>
    </p:spTree>
    <p:extLst>
      <p:ext uri="{BB962C8B-B14F-4D97-AF65-F5344CB8AC3E}">
        <p14:creationId xmlns:p14="http://schemas.microsoft.com/office/powerpoint/2010/main" val="176855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Animals for 12 Years</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4</a:t>
            </a:fld>
            <a:endParaRPr lang="en-US" dirty="0"/>
          </a:p>
        </p:txBody>
      </p:sp>
    </p:spTree>
    <p:extLst>
      <p:ext uri="{BB962C8B-B14F-4D97-AF65-F5344CB8AC3E}">
        <p14:creationId xmlns:p14="http://schemas.microsoft.com/office/powerpoint/2010/main" val="37341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 waiting</a:t>
            </a:r>
            <a:r>
              <a:rPr lang="en-US" baseline="0" dirty="0" smtClean="0"/>
              <a:t> of each animal</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5</a:t>
            </a:fld>
            <a:endParaRPr lang="en-US" dirty="0"/>
          </a:p>
        </p:txBody>
      </p:sp>
    </p:spTree>
    <p:extLst>
      <p:ext uri="{BB962C8B-B14F-4D97-AF65-F5344CB8AC3E}">
        <p14:creationId xmlns:p14="http://schemas.microsoft.com/office/powerpoint/2010/main" val="1665627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year were</a:t>
            </a:r>
            <a:r>
              <a:rPr lang="en-US" baseline="0" dirty="0" smtClean="0"/>
              <a:t> you born?</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6</a:t>
            </a:fld>
            <a:endParaRPr lang="en-US" dirty="0"/>
          </a:p>
        </p:txBody>
      </p:sp>
    </p:spTree>
    <p:extLst>
      <p:ext uri="{BB962C8B-B14F-4D97-AF65-F5344CB8AC3E}">
        <p14:creationId xmlns:p14="http://schemas.microsoft.com/office/powerpoint/2010/main" val="299494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Guess which animal</a:t>
            </a:r>
            <a:r>
              <a:rPr lang="en-US" baseline="0" dirty="0" smtClean="0"/>
              <a:t> is for year 2015?</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7</a:t>
            </a:fld>
            <a:endParaRPr lang="en-US" dirty="0"/>
          </a:p>
        </p:txBody>
      </p:sp>
    </p:spTree>
    <p:extLst>
      <p:ext uri="{BB962C8B-B14F-4D97-AF65-F5344CB8AC3E}">
        <p14:creationId xmlns:p14="http://schemas.microsoft.com/office/powerpoint/2010/main" val="426558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Stick the paper cuttings on the window.</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15</a:t>
            </a:fld>
            <a:endParaRPr lang="en-US" dirty="0"/>
          </a:p>
        </p:txBody>
      </p:sp>
    </p:spTree>
    <p:extLst>
      <p:ext uri="{BB962C8B-B14F-4D97-AF65-F5344CB8AC3E}">
        <p14:creationId xmlns:p14="http://schemas.microsoft.com/office/powerpoint/2010/main" val="426816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latin typeface="Arial"/>
                <a:ea typeface="+mn-ea"/>
                <a:cs typeface="Arial"/>
              </a:rPr>
              <a:t>The </a:t>
            </a:r>
            <a:r>
              <a:rPr lang="en-US" sz="1200" b="1" u="none" kern="1200" dirty="0" smtClean="0">
                <a:solidFill>
                  <a:schemeClr val="tx1"/>
                </a:solidFill>
                <a:latin typeface="Arial"/>
                <a:ea typeface="+mn-ea"/>
                <a:cs typeface="Arial"/>
              </a:rPr>
              <a:t>Lantern Festival</a:t>
            </a:r>
            <a:r>
              <a:rPr lang="en-US" sz="1200" b="0" u="none" kern="1200" dirty="0" smtClean="0">
                <a:solidFill>
                  <a:schemeClr val="tx1"/>
                </a:solidFill>
                <a:latin typeface="Arial"/>
                <a:ea typeface="+mn-ea"/>
                <a:cs typeface="Arial"/>
              </a:rPr>
              <a:t> is a Chinese festival celebrated on the fifteenth day of the first month in the </a:t>
            </a:r>
            <a:r>
              <a:rPr lang="en-US" sz="1200" b="0" u="none" kern="1200" dirty="0" err="1" smtClean="0">
                <a:solidFill>
                  <a:schemeClr val="tx1"/>
                </a:solidFill>
                <a:latin typeface="Arial"/>
                <a:ea typeface="+mn-ea"/>
                <a:cs typeface="Arial"/>
              </a:rPr>
              <a:t>lunisolar</a:t>
            </a:r>
            <a:r>
              <a:rPr lang="en-US" sz="1200" b="0" u="none" kern="1200" dirty="0" smtClean="0">
                <a:solidFill>
                  <a:schemeClr val="tx1"/>
                </a:solidFill>
                <a:latin typeface="Arial"/>
                <a:ea typeface="+mn-ea"/>
                <a:cs typeface="Arial"/>
              </a:rPr>
              <a:t> year in the </a:t>
            </a:r>
            <a:r>
              <a:rPr lang="en-US" sz="1200" b="0" u="none" kern="1200" dirty="0" smtClean="0">
                <a:solidFill>
                  <a:schemeClr val="tx1"/>
                </a:solidFill>
                <a:latin typeface="Arial"/>
                <a:ea typeface="+mn-ea"/>
                <a:cs typeface="Arial"/>
                <a:hlinkClick r:id="rId3"/>
              </a:rPr>
              <a:t>lunar calendar marking the last day of the </a:t>
            </a:r>
            <a:r>
              <a:rPr lang="en-US" sz="1200" b="0" u="none" kern="1200" dirty="0" smtClean="0">
                <a:solidFill>
                  <a:schemeClr val="tx1"/>
                </a:solidFill>
                <a:latin typeface="Arial"/>
                <a:ea typeface="+mn-ea"/>
                <a:cs typeface="Arial"/>
              </a:rPr>
              <a:t>lunar New Year </a:t>
            </a:r>
            <a:r>
              <a:rPr lang="en-US" sz="1200" b="0" u="none" kern="1200" dirty="0" err="1" smtClean="0">
                <a:solidFill>
                  <a:schemeClr val="tx1"/>
                </a:solidFill>
                <a:latin typeface="Arial"/>
                <a:ea typeface="+mn-ea"/>
                <a:cs typeface="Arial"/>
              </a:rPr>
              <a:t>celebration.</a:t>
            </a:r>
            <a:r>
              <a:rPr lang="en-US" sz="1200" b="0" u="none" kern="1200" baseline="0" dirty="0" err="1" smtClean="0">
                <a:solidFill>
                  <a:schemeClr val="tx1"/>
                </a:solidFill>
                <a:latin typeface="Arial"/>
                <a:ea typeface="+mn-ea"/>
                <a:cs typeface="Arial"/>
                <a:hlinkClick r:id="rId4"/>
              </a:rPr>
              <a:t>During</a:t>
            </a:r>
            <a:r>
              <a:rPr lang="en-US" sz="1200" b="0" u="none" kern="1200" baseline="0" dirty="0" smtClean="0">
                <a:solidFill>
                  <a:schemeClr val="tx1"/>
                </a:solidFill>
                <a:latin typeface="Arial"/>
                <a:ea typeface="+mn-ea"/>
                <a:cs typeface="Arial"/>
                <a:hlinkClick r:id="rId4"/>
              </a:rPr>
              <a:t> the Lantern Festival, children go out at night to temples carrying </a:t>
            </a:r>
            <a:r>
              <a:rPr lang="en-US" sz="1200" b="0" u="none" kern="1200" baseline="0" dirty="0" smtClean="0">
                <a:solidFill>
                  <a:schemeClr val="tx1"/>
                </a:solidFill>
                <a:latin typeface="Arial"/>
                <a:ea typeface="+mn-ea"/>
                <a:cs typeface="Arial"/>
                <a:hlinkClick r:id="rId5"/>
              </a:rPr>
              <a:t>paper lanterns and solve riddles on the lanterns (</a:t>
            </a:r>
            <a:r>
              <a:rPr lang="en-US" sz="1200" b="0" u="none" kern="1200" baseline="0" dirty="0" smtClean="0">
                <a:solidFill>
                  <a:schemeClr val="tx1"/>
                </a:solidFill>
                <a:latin typeface="Arial"/>
                <a:ea typeface="+mn-ea"/>
                <a:cs typeface="Arial"/>
                <a:hlinkClick r:id="rId6"/>
              </a:rPr>
              <a:t>simplified Chinese: 猜灯谜; </a:t>
            </a:r>
            <a:r>
              <a:rPr lang="en-US" sz="1200" b="0" u="none" kern="1200" baseline="0" dirty="0" smtClean="0">
                <a:solidFill>
                  <a:schemeClr val="tx1"/>
                </a:solidFill>
                <a:latin typeface="Arial"/>
                <a:ea typeface="+mn-ea"/>
                <a:cs typeface="Arial"/>
                <a:hlinkClick r:id="rId7"/>
              </a:rPr>
              <a:t>traditional Chinese: 猜燈謎; </a:t>
            </a:r>
            <a:r>
              <a:rPr lang="en-US" sz="1200" b="0" u="none" kern="1200" baseline="0" dirty="0" smtClean="0">
                <a:solidFill>
                  <a:schemeClr val="tx1"/>
                </a:solidFill>
                <a:latin typeface="Arial"/>
                <a:ea typeface="+mn-ea"/>
                <a:cs typeface="Arial"/>
                <a:hlinkClick r:id="rId8"/>
              </a:rPr>
              <a:t>pinyin: </a:t>
            </a:r>
            <a:r>
              <a:rPr lang="en-US" sz="1200" b="0" i="1" u="none" kern="1200" baseline="0" dirty="0" smtClean="0">
                <a:solidFill>
                  <a:schemeClr val="tx1"/>
                </a:solidFill>
                <a:latin typeface="Arial"/>
                <a:ea typeface="+mn-ea"/>
                <a:cs typeface="Arial"/>
                <a:hlinkClick r:id="rId8"/>
              </a:rPr>
              <a:t>cāidēngmí</a:t>
            </a:r>
            <a:r>
              <a:rPr lang="en-US" sz="1200" b="0" i="0" u="none" kern="1200" baseline="0" dirty="0" smtClean="0">
                <a:solidFill>
                  <a:schemeClr val="tx1"/>
                </a:solidFill>
                <a:latin typeface="Arial"/>
                <a:ea typeface="+mn-ea"/>
                <a:cs typeface="Arial"/>
                <a:hlinkClick r:id="rId8"/>
              </a:rPr>
              <a:t>; </a:t>
            </a:r>
            <a:r>
              <a:rPr lang="en-US" sz="1200" b="0" i="0" u="none" kern="1200" baseline="0" dirty="0" smtClean="0">
                <a:solidFill>
                  <a:schemeClr val="tx1"/>
                </a:solidFill>
                <a:latin typeface="Arial"/>
                <a:ea typeface="+mn-ea"/>
                <a:cs typeface="Arial"/>
                <a:hlinkClick r:id="rId9"/>
              </a:rPr>
              <a:t>Jyutping: </a:t>
            </a:r>
            <a:r>
              <a:rPr lang="en-US" sz="1200" b="0" i="1" u="none" kern="1200" baseline="0" dirty="0" smtClean="0">
                <a:solidFill>
                  <a:schemeClr val="tx1"/>
                </a:solidFill>
                <a:latin typeface="Arial"/>
                <a:ea typeface="+mn-ea"/>
                <a:cs typeface="Arial"/>
                <a:hlinkClick r:id="rId9"/>
              </a:rPr>
              <a:t>caai1dang1mai4</a:t>
            </a:r>
            <a:r>
              <a:rPr lang="en-US" sz="1200" b="0" i="0" u="none" kern="1200" baseline="0" dirty="0" smtClean="0">
                <a:solidFill>
                  <a:schemeClr val="tx1"/>
                </a:solidFill>
                <a:latin typeface="Arial"/>
                <a:ea typeface="+mn-ea"/>
                <a:cs typeface="Arial"/>
                <a:hlinkClick r:id="rId9"/>
              </a:rPr>
              <a:t>).</a:t>
            </a:r>
            <a:r>
              <a:rPr lang="en-US" sz="1200" b="0" i="0" u="none" kern="1200" baseline="30000" dirty="0" smtClean="0">
                <a:solidFill>
                  <a:schemeClr val="tx1"/>
                </a:solidFill>
                <a:latin typeface="Arial"/>
                <a:ea typeface="+mn-ea"/>
                <a:cs typeface="Arial"/>
                <a:hlinkClick r:id="rId9"/>
              </a:rPr>
              <a:t>[3][4]</a:t>
            </a:r>
            <a:endParaRPr lang="en-US" u="none"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fld id="{9A17F269-CBB2-334F-9056-4A3C03B96EAC}" type="slidenum">
              <a:rPr lang="en-US" smtClean="0"/>
              <a:t>16</a:t>
            </a:fld>
            <a:endParaRPr lang="en-US"/>
          </a:p>
        </p:txBody>
      </p:sp>
    </p:spTree>
    <p:extLst>
      <p:ext uri="{BB962C8B-B14F-4D97-AF65-F5344CB8AC3E}">
        <p14:creationId xmlns:p14="http://schemas.microsoft.com/office/powerpoint/2010/main" val="126614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a:t>
            </a:r>
            <a:r>
              <a:rPr lang="en-US" baseline="0" dirty="0" smtClean="0"/>
              <a:t> kind of Lanterns.</a:t>
            </a:r>
            <a:endParaRPr lang="en-US" dirty="0"/>
          </a:p>
        </p:txBody>
      </p:sp>
      <p:sp>
        <p:nvSpPr>
          <p:cNvPr id="4" name="Slide Number Placeholder 3"/>
          <p:cNvSpPr>
            <a:spLocks noGrp="1"/>
          </p:cNvSpPr>
          <p:nvPr>
            <p:ph type="sldNum" sz="quarter" idx="10"/>
          </p:nvPr>
        </p:nvSpPr>
        <p:spPr/>
        <p:txBody>
          <a:bodyPr/>
          <a:lstStyle/>
          <a:p>
            <a:fld id="{9A17F269-CBB2-334F-9056-4A3C03B96EAC}" type="slidenum">
              <a:rPr lang="en-US" smtClean="0"/>
              <a:t>17</a:t>
            </a:fld>
            <a:endParaRPr lang="en-US" dirty="0"/>
          </a:p>
        </p:txBody>
      </p:sp>
    </p:spTree>
    <p:extLst>
      <p:ext uri="{BB962C8B-B14F-4D97-AF65-F5344CB8AC3E}">
        <p14:creationId xmlns:p14="http://schemas.microsoft.com/office/powerpoint/2010/main" val="91538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0DAF37-8FE3-48A4-BBC4-0948AA02AB92}" type="datetimeFigureOut">
              <a:rPr lang="en-US" smtClean="0"/>
              <a:t>2/16/15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332431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DAF37-8FE3-48A4-BBC4-0948AA02AB92}" type="datetimeFigureOut">
              <a:rPr lang="en-US" smtClean="0"/>
              <a:t>2/16/15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1057242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DAF37-8FE3-48A4-BBC4-0948AA02AB92}" type="datetimeFigureOut">
              <a:rPr lang="en-US" smtClean="0"/>
              <a:t>2/16/15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351744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0DAF37-8FE3-48A4-BBC4-0948AA02AB92}" type="datetimeFigureOut">
              <a:rPr lang="en-US" smtClean="0"/>
              <a:t>2/16/15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331103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0DAF37-8FE3-48A4-BBC4-0948AA02AB92}" type="datetimeFigureOut">
              <a:rPr lang="en-US" smtClean="0"/>
              <a:t>2/16/15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2066081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0DAF37-8FE3-48A4-BBC4-0948AA02AB92}" type="datetimeFigureOut">
              <a:rPr lang="en-US" smtClean="0"/>
              <a:t>2/16/15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125686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0DAF37-8FE3-48A4-BBC4-0948AA02AB92}" type="datetimeFigureOut">
              <a:rPr lang="en-US" smtClean="0"/>
              <a:t>2/16/15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129607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0DAF37-8FE3-48A4-BBC4-0948AA02AB92}" type="datetimeFigureOut">
              <a:rPr lang="en-US" smtClean="0"/>
              <a:t>2/16/15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3418912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DAF37-8FE3-48A4-BBC4-0948AA02AB92}" type="datetimeFigureOut">
              <a:rPr lang="en-US" smtClean="0"/>
              <a:t>2/16/15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170471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0DAF37-8FE3-48A4-BBC4-0948AA02AB92}" type="datetimeFigureOut">
              <a:rPr lang="en-US" smtClean="0"/>
              <a:t>2/16/15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131310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0DAF37-8FE3-48A4-BBC4-0948AA02AB92}" type="datetimeFigureOut">
              <a:rPr lang="en-US" smtClean="0"/>
              <a:t>2/16/15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4E6F1C-38BB-40F6-A756-A6E2289B7A6A}" type="slidenum">
              <a:rPr lang="en-US" smtClean="0"/>
              <a:t>‹#›</a:t>
            </a:fld>
            <a:endParaRPr lang="en-US" dirty="0"/>
          </a:p>
        </p:txBody>
      </p:sp>
    </p:spTree>
    <p:extLst>
      <p:ext uri="{BB962C8B-B14F-4D97-AF65-F5344CB8AC3E}">
        <p14:creationId xmlns:p14="http://schemas.microsoft.com/office/powerpoint/2010/main" val="22915427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DAF37-8FE3-48A4-BBC4-0948AA02AB92}" type="datetimeFigureOut">
              <a:rPr lang="en-US" smtClean="0"/>
              <a:t>2/16/15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4E6F1C-38BB-40F6-A756-A6E2289B7A6A}" type="slidenum">
              <a:rPr lang="en-US" smtClean="0"/>
              <a:t>‹#›</a:t>
            </a:fld>
            <a:endParaRPr lang="en-US" dirty="0"/>
          </a:p>
        </p:txBody>
      </p:sp>
    </p:spTree>
    <p:extLst>
      <p:ext uri="{BB962C8B-B14F-4D97-AF65-F5344CB8AC3E}">
        <p14:creationId xmlns:p14="http://schemas.microsoft.com/office/powerpoint/2010/main" val="940449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83700" cy="6858000"/>
          </a:xfrm>
          <a:prstGeom prst="rect">
            <a:avLst/>
          </a:prstGeom>
        </p:spPr>
      </p:pic>
    </p:spTree>
    <p:extLst>
      <p:ext uri="{BB962C8B-B14F-4D97-AF65-F5344CB8AC3E}">
        <p14:creationId xmlns:p14="http://schemas.microsoft.com/office/powerpoint/2010/main" val="391377596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0"/>
            <a:ext cx="9434068" cy="6858000"/>
          </a:xfrm>
          <a:prstGeom prst="rect">
            <a:avLst/>
          </a:prstGeom>
        </p:spPr>
      </p:pic>
      <p:sp>
        <p:nvSpPr>
          <p:cNvPr id="4" name="Rectangle 3"/>
          <p:cNvSpPr/>
          <p:nvPr/>
        </p:nvSpPr>
        <p:spPr>
          <a:xfrm>
            <a:off x="304800" y="457200"/>
            <a:ext cx="6629400" cy="2277547"/>
          </a:xfrm>
          <a:prstGeom prst="rect">
            <a:avLst/>
          </a:prstGeom>
          <a:noFill/>
        </p:spPr>
        <p:txBody>
          <a:bodyPr wrap="square" lIns="91440" tIns="45720" rIns="91440" bIns="45720">
            <a:spAutoFit/>
          </a:bodyPr>
          <a:lstStyle/>
          <a:p>
            <a:pPr algn="ctr"/>
            <a:r>
              <a:rPr lang="en-US" altLang="zh-CN" sz="8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Decoration</a:t>
            </a:r>
          </a:p>
          <a:p>
            <a:pPr algn="ctr"/>
            <a:r>
              <a:rPr lang="zh-CN" altLang="en-US" sz="54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Yuanti SC Bold"/>
                <a:cs typeface="Yuanti SC Bold"/>
              </a:rPr>
              <a:t>春节装饰</a:t>
            </a:r>
            <a:endParaRPr lang="en-US" sz="54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Yuanti SC Bold"/>
              <a:cs typeface="Yuanti SC Bold"/>
            </a:endParaRPr>
          </a:p>
        </p:txBody>
      </p:sp>
    </p:spTree>
    <p:extLst>
      <p:ext uri="{BB962C8B-B14F-4D97-AF65-F5344CB8AC3E}">
        <p14:creationId xmlns:p14="http://schemas.microsoft.com/office/powerpoint/2010/main" val="229482116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05742" y="381000"/>
            <a:ext cx="3909658" cy="3886200"/>
          </a:xfrm>
          <a:prstGeom prst="rect">
            <a:avLst/>
          </a:prstGeom>
        </p:spPr>
      </p:pic>
      <p:sp>
        <p:nvSpPr>
          <p:cNvPr id="6" name="Rectangle 5"/>
          <p:cNvSpPr/>
          <p:nvPr/>
        </p:nvSpPr>
        <p:spPr>
          <a:xfrm>
            <a:off x="457200" y="-838200"/>
            <a:ext cx="7086600" cy="258532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    </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endParaRPr>
          </a:p>
          <a:p>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Paper </a:t>
            </a: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Cuttings</a:t>
            </a:r>
          </a:p>
          <a:p>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Yuanti SC Regular"/>
                <a:ea typeface="黑体"/>
                <a:cs typeface="Yuanti SC Regular"/>
              </a:rPr>
              <a:t>剪 </a:t>
            </a:r>
            <a:r>
              <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Yuanti SC Regular"/>
                <a:ea typeface="黑体"/>
                <a:cs typeface="Yuanti SC Regular"/>
              </a:rPr>
              <a:t>纸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Yuanti SC Regular"/>
              <a:cs typeface="Yuanti SC Regular"/>
            </a:endParaRPr>
          </a:p>
        </p:txBody>
      </p:sp>
      <p:pic>
        <p:nvPicPr>
          <p:cNvPr id="7" name="Picture 6"/>
          <p:cNvPicPr>
            <a:picLocks noChangeAspect="1"/>
          </p:cNvPicPr>
          <p:nvPr/>
        </p:nvPicPr>
        <p:blipFill>
          <a:blip r:embed="rId3"/>
          <a:stretch>
            <a:fillRect/>
          </a:stretch>
        </p:blipFill>
        <p:spPr>
          <a:xfrm>
            <a:off x="228600" y="4419600"/>
            <a:ext cx="8703210" cy="2209800"/>
          </a:xfrm>
          <a:prstGeom prst="rect">
            <a:avLst/>
          </a:prstGeom>
        </p:spPr>
      </p:pic>
      <p:pic>
        <p:nvPicPr>
          <p:cNvPr id="9" name="Picture 8"/>
          <p:cNvPicPr>
            <a:picLocks noChangeAspect="1"/>
          </p:cNvPicPr>
          <p:nvPr/>
        </p:nvPicPr>
        <p:blipFill>
          <a:blip r:embed="rId4"/>
          <a:stretch>
            <a:fillRect/>
          </a:stretch>
        </p:blipFill>
        <p:spPr>
          <a:xfrm>
            <a:off x="381000" y="1752600"/>
            <a:ext cx="4495800" cy="2449909"/>
          </a:xfrm>
          <a:prstGeom prst="rect">
            <a:avLst/>
          </a:prstGeom>
        </p:spPr>
      </p:pic>
      <p:sp>
        <p:nvSpPr>
          <p:cNvPr id="12" name="TextBox 11"/>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80591430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460" y="-25678"/>
            <a:ext cx="6426477" cy="6883678"/>
          </a:xfrm>
          <a:prstGeom prst="rect">
            <a:avLst/>
          </a:prstGeom>
        </p:spPr>
      </p:pic>
      <p:pic>
        <p:nvPicPr>
          <p:cNvPr id="6" name="Picture 5"/>
          <p:cNvPicPr>
            <a:picLocks noChangeAspect="1"/>
          </p:cNvPicPr>
          <p:nvPr/>
        </p:nvPicPr>
        <p:blipFill>
          <a:blip r:embed="rId3"/>
          <a:stretch>
            <a:fillRect/>
          </a:stretch>
        </p:blipFill>
        <p:spPr>
          <a:xfrm>
            <a:off x="5638800" y="3429000"/>
            <a:ext cx="3886200" cy="3200400"/>
          </a:xfrm>
          <a:prstGeom prst="rect">
            <a:avLst/>
          </a:prstGeom>
        </p:spPr>
      </p:pic>
      <p:pic>
        <p:nvPicPr>
          <p:cNvPr id="3" name="Picture 2" descr="Goa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304800"/>
            <a:ext cx="2733472" cy="2937753"/>
          </a:xfrm>
          <a:prstGeom prst="rect">
            <a:avLst/>
          </a:prstGeom>
        </p:spPr>
      </p:pic>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226621665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853187"/>
          </a:xfrm>
          <a:prstGeom prst="rect">
            <a:avLst/>
          </a:prstGeom>
        </p:spPr>
      </p:pic>
      <p:sp>
        <p:nvSpPr>
          <p:cNvPr id="4" name="TextBox 3"/>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7840567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72940" y="533400"/>
            <a:ext cx="9445540" cy="5791200"/>
          </a:xfrm>
          <a:prstGeom prst="rect">
            <a:avLst/>
          </a:prstGeom>
        </p:spPr>
      </p:pic>
      <p:sp>
        <p:nvSpPr>
          <p:cNvPr id="5" name="TextBox 4"/>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80613263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4502"/>
            <a:ext cx="9317835" cy="7034902"/>
          </a:xfrm>
          <a:prstGeom prst="rect">
            <a:avLst/>
          </a:prstGeom>
        </p:spPr>
      </p:pic>
      <p:sp>
        <p:nvSpPr>
          <p:cNvPr id="4" name="TextBox 3"/>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402716950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00"/>
            <a:ext cx="9105900" cy="6070600"/>
          </a:xfrm>
          <a:prstGeom prst="rect">
            <a:avLst/>
          </a:prstGeom>
        </p:spPr>
      </p:pic>
      <p:sp>
        <p:nvSpPr>
          <p:cNvPr id="6" name="Rectangle 5"/>
          <p:cNvSpPr/>
          <p:nvPr/>
        </p:nvSpPr>
        <p:spPr>
          <a:xfrm>
            <a:off x="1143000" y="76200"/>
            <a:ext cx="7086600" cy="175432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    </a:t>
            </a: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C</a:t>
            </a: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hinese</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Lantern</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endParaRPr>
          </a:p>
          <a:p>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灯</a:t>
            </a: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笼</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Yuanti SC Regular"/>
                <a:ea typeface="黑体"/>
                <a:cs typeface="Yuanti SC Regular"/>
              </a:rPr>
              <a:t>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Yuanti SC Regular"/>
              <a:cs typeface="Yuanti SC Regular"/>
            </a:endParaRPr>
          </a:p>
        </p:txBody>
      </p:sp>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88873134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27671391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0"/>
            <a:ext cx="10427368" cy="6934200"/>
          </a:xfrm>
          <a:prstGeom prst="rect">
            <a:avLst/>
          </a:prstGeom>
        </p:spPr>
      </p:pic>
      <p:sp>
        <p:nvSpPr>
          <p:cNvPr id="5" name="TextBox 4"/>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07133432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5257800" y="-1"/>
            <a:ext cx="4114800" cy="2993477"/>
          </a:xfrm>
          <a:prstGeom prst="rect">
            <a:avLst/>
          </a:prstGeom>
        </p:spPr>
      </p:pic>
      <p:pic>
        <p:nvPicPr>
          <p:cNvPr id="7" name="Picture 6"/>
          <p:cNvPicPr>
            <a:picLocks noChangeAspect="1"/>
          </p:cNvPicPr>
          <p:nvPr/>
        </p:nvPicPr>
        <p:blipFill>
          <a:blip r:embed="rId3"/>
          <a:stretch>
            <a:fillRect/>
          </a:stretch>
        </p:blipFill>
        <p:spPr>
          <a:xfrm>
            <a:off x="-228600" y="3657600"/>
            <a:ext cx="4401624" cy="3352800"/>
          </a:xfrm>
          <a:prstGeom prst="rect">
            <a:avLst/>
          </a:prstGeom>
        </p:spPr>
      </p:pic>
      <p:pic>
        <p:nvPicPr>
          <p:cNvPr id="4" name="Picture 3"/>
          <p:cNvPicPr>
            <a:picLocks noChangeAspect="1"/>
          </p:cNvPicPr>
          <p:nvPr/>
        </p:nvPicPr>
        <p:blipFill>
          <a:blip r:embed="rId4"/>
          <a:stretch>
            <a:fillRect/>
          </a:stretch>
        </p:blipFill>
        <p:spPr>
          <a:xfrm>
            <a:off x="3429000" y="2971800"/>
            <a:ext cx="537210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stretch>
            <a:fillRect/>
          </a:stretch>
        </p:blipFill>
        <p:spPr>
          <a:xfrm>
            <a:off x="317500" y="370732"/>
            <a:ext cx="5397500" cy="3286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374517200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Content Placeholder 1" descr="W020100130637066760340.jpg"/>
          <p:cNvPicPr>
            <a:picLocks noGrp="1" noChangeAspect="1"/>
          </p:cNvPicPr>
          <p:nvPr>
            <p:ph idx="1"/>
          </p:nvPr>
        </p:nvPicPr>
        <p:blipFill>
          <a:blip r:embed="rId3">
            <a:extLst>
              <a:ext uri="{28A0092B-C50C-407E-A947-70E740481C1C}">
                <a14:useLocalDpi xmlns:a14="http://schemas.microsoft.com/office/drawing/2010/main" val="0"/>
              </a:ext>
            </a:extLst>
          </a:blip>
          <a:srcRect t="10032" b="10032"/>
          <a:stretch>
            <a:fillRect/>
          </a:stretch>
        </p:blipFill>
        <p:spPr>
          <a:xfrm>
            <a:off x="381000" y="4179725"/>
            <a:ext cx="4592820" cy="2525875"/>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5105400" y="4146804"/>
            <a:ext cx="3505200" cy="2558796"/>
          </a:xfrm>
          <a:prstGeom prst="rect">
            <a:avLst/>
          </a:prstGeom>
          <a:ln>
            <a:noFill/>
          </a:ln>
          <a:effectLst>
            <a:softEdge rad="112500"/>
          </a:effectLst>
        </p:spPr>
      </p:pic>
      <p:pic>
        <p:nvPicPr>
          <p:cNvPr id="10" name="Picture 9" descr="2012012122291866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52400"/>
            <a:ext cx="8479731" cy="3962400"/>
          </a:xfrm>
          <a:prstGeom prst="rect">
            <a:avLst/>
          </a:prstGeom>
          <a:ln>
            <a:noFill/>
          </a:ln>
          <a:effectLst>
            <a:softEdge rad="112500"/>
          </a:effectLst>
        </p:spPr>
      </p:pic>
      <p:sp>
        <p:nvSpPr>
          <p:cNvPr id="11" name="TextBox 10"/>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346174511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3.wi.gcs.trstatic.net/y0vXY7s8VDjjyQpkHbBpRfBlJiZ_FbvOixJAeR6U-Fde-6EntHS-T5g7EsJ5cix-y8MxmkrTfrGwM81BHWJjH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219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1927813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2794000" y="2637736"/>
            <a:ext cx="6350000" cy="4254500"/>
          </a:xfrm>
          <a:prstGeom prst="rect">
            <a:avLst/>
          </a:prstGeom>
        </p:spPr>
      </p:pic>
      <p:pic>
        <p:nvPicPr>
          <p:cNvPr id="5" name="Picture 4"/>
          <p:cNvPicPr>
            <a:picLocks noChangeAspect="1"/>
          </p:cNvPicPr>
          <p:nvPr/>
        </p:nvPicPr>
        <p:blipFill>
          <a:blip r:embed="rId3"/>
          <a:stretch>
            <a:fillRect/>
          </a:stretch>
        </p:blipFill>
        <p:spPr>
          <a:xfrm>
            <a:off x="1692" y="0"/>
            <a:ext cx="5080000" cy="3962400"/>
          </a:xfrm>
          <a:prstGeom prst="rect">
            <a:avLst/>
          </a:prstGeom>
        </p:spPr>
      </p:pic>
      <p:pic>
        <p:nvPicPr>
          <p:cNvPr id="8" name="Picture 7"/>
          <p:cNvPicPr>
            <a:picLocks noChangeAspect="1"/>
          </p:cNvPicPr>
          <p:nvPr/>
        </p:nvPicPr>
        <p:blipFill>
          <a:blip r:embed="rId4"/>
          <a:stretch>
            <a:fillRect/>
          </a:stretch>
        </p:blipFill>
        <p:spPr>
          <a:xfrm>
            <a:off x="5334000" y="152400"/>
            <a:ext cx="3505200" cy="2333489"/>
          </a:xfrm>
          <a:prstGeom prst="rect">
            <a:avLst/>
          </a:prstGeom>
        </p:spPr>
      </p:pic>
      <p:pic>
        <p:nvPicPr>
          <p:cNvPr id="9" name="Picture 8"/>
          <p:cNvPicPr>
            <a:picLocks noChangeAspect="1"/>
          </p:cNvPicPr>
          <p:nvPr/>
        </p:nvPicPr>
        <p:blipFill>
          <a:blip r:embed="rId5"/>
          <a:stretch>
            <a:fillRect/>
          </a:stretch>
        </p:blipFill>
        <p:spPr>
          <a:xfrm>
            <a:off x="127000" y="3200400"/>
            <a:ext cx="2540000" cy="3810000"/>
          </a:xfrm>
          <a:prstGeom prst="rect">
            <a:avLst/>
          </a:prstGeom>
        </p:spPr>
      </p:pic>
      <p:sp>
        <p:nvSpPr>
          <p:cNvPr id="11" name="TextBox 10"/>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91535661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37839328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34000" y="2743200"/>
            <a:ext cx="3810000" cy="3810000"/>
          </a:xfrm>
          <a:prstGeom prst="rect">
            <a:avLst/>
          </a:prstGeom>
        </p:spPr>
      </p:pic>
      <p:pic>
        <p:nvPicPr>
          <p:cNvPr id="4" name="Picture 3"/>
          <p:cNvPicPr>
            <a:picLocks noChangeAspect="1"/>
          </p:cNvPicPr>
          <p:nvPr/>
        </p:nvPicPr>
        <p:blipFill>
          <a:blip r:embed="rId3"/>
          <a:stretch>
            <a:fillRect/>
          </a:stretch>
        </p:blipFill>
        <p:spPr>
          <a:xfrm>
            <a:off x="381000" y="533400"/>
            <a:ext cx="5055022" cy="5943600"/>
          </a:xfrm>
          <a:prstGeom prst="rect">
            <a:avLst/>
          </a:prstGeom>
        </p:spPr>
      </p:pic>
      <p:sp>
        <p:nvSpPr>
          <p:cNvPr id="5" name="Rectangle 4"/>
          <p:cNvSpPr/>
          <p:nvPr/>
        </p:nvSpPr>
        <p:spPr>
          <a:xfrm>
            <a:off x="5791200" y="457200"/>
            <a:ext cx="304800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Chinese </a:t>
            </a:r>
            <a:endPar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endParaRPr>
          </a:p>
          <a:p>
            <a:r>
              <a:rPr lang="en-US" altLang="zh-CN"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Knotting </a:t>
            </a:r>
          </a:p>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   </a:t>
            </a:r>
            <a:r>
              <a:rPr lang="zh-CN" alt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中国结</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cs typeface="Matura MT Script Capitals"/>
            </a:endParaRPr>
          </a:p>
        </p:txBody>
      </p:sp>
      <p:sp>
        <p:nvSpPr>
          <p:cNvPr id="8" name="TextBox 7"/>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6050849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stretch>
            <a:fillRect/>
          </a:stretch>
        </p:blipFill>
        <p:spPr>
          <a:xfrm>
            <a:off x="-26168" y="0"/>
            <a:ext cx="9253673" cy="6858000"/>
          </a:xfrm>
          <a:prstGeom prst="rect">
            <a:avLst/>
          </a:prstGeom>
        </p:spPr>
      </p:pic>
      <p:sp>
        <p:nvSpPr>
          <p:cNvPr id="5" name="TextBox 4"/>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68605841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295400" y="152400"/>
            <a:ext cx="6718300" cy="6248400"/>
          </a:xfrm>
          <a:prstGeom prst="rect">
            <a:avLst/>
          </a:prstGeom>
        </p:spPr>
      </p:pic>
      <p:sp>
        <p:nvSpPr>
          <p:cNvPr id="8" name="Rectangle 7"/>
          <p:cNvSpPr/>
          <p:nvPr/>
        </p:nvSpPr>
        <p:spPr>
          <a:xfrm>
            <a:off x="1219200" y="5867400"/>
            <a:ext cx="6858000" cy="707886"/>
          </a:xfrm>
          <a:prstGeom prst="rect">
            <a:avLst/>
          </a:prstGeom>
        </p:spPr>
        <p:style>
          <a:lnRef idx="1">
            <a:schemeClr val="accent2"/>
          </a:lnRef>
          <a:fillRef idx="3">
            <a:schemeClr val="accent2"/>
          </a:fillRef>
          <a:effectRef idx="2">
            <a:schemeClr val="accent2"/>
          </a:effectRef>
          <a:fontRef idx="minor">
            <a:schemeClr val="lt1"/>
          </a:fontRef>
        </p:style>
        <p:txBody>
          <a:bodyPr wrap="square" lIns="91440" tIns="45720" rIns="91440" bIns="45720">
            <a:spAutoFit/>
          </a:bodyPr>
          <a:lstStyle/>
          <a:p>
            <a:pPr algn="ct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Making</a:t>
            </a: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 </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Chinese</a:t>
            </a:r>
            <a:r>
              <a:rPr lang="zh-CN" alt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 </a:t>
            </a:r>
            <a:r>
              <a:rPr lang="en-US" altLang="zh-CN"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Knot</a:t>
            </a:r>
            <a:endParaRPr lang="en-US" altLang="zh-CN"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endParaRPr>
          </a:p>
        </p:txBody>
      </p:sp>
      <p:sp>
        <p:nvSpPr>
          <p:cNvPr id="9" name="TextBox 8"/>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37977907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7438" y="0"/>
            <a:ext cx="9631438" cy="7010400"/>
          </a:xfrm>
          <a:prstGeom prst="rect">
            <a:avLst/>
          </a:prstGeom>
        </p:spPr>
      </p:pic>
      <p:sp>
        <p:nvSpPr>
          <p:cNvPr id="6" name="TextBox 5"/>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59138228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0"/>
            <a:ext cx="9434068" cy="6858000"/>
          </a:xfrm>
          <a:prstGeom prst="rect">
            <a:avLst/>
          </a:prstGeom>
        </p:spPr>
      </p:pic>
      <p:sp>
        <p:nvSpPr>
          <p:cNvPr id="5" name="Rectangle 4"/>
          <p:cNvSpPr/>
          <p:nvPr/>
        </p:nvSpPr>
        <p:spPr>
          <a:xfrm>
            <a:off x="381000" y="457200"/>
            <a:ext cx="6629400" cy="3139321"/>
          </a:xfrm>
          <a:prstGeom prst="rect">
            <a:avLst/>
          </a:prstGeom>
          <a:noFill/>
        </p:spPr>
        <p:txBody>
          <a:bodyPr wrap="square" lIns="91440" tIns="45720" rIns="91440" bIns="45720">
            <a:spAutoFit/>
          </a:bodyPr>
          <a:lstStyle/>
          <a:p>
            <a:pPr algn="ct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New Year </a:t>
            </a:r>
          </a:p>
          <a:p>
            <a:pPr algn="ct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Foo</a:t>
            </a: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d</a:t>
            </a:r>
            <a:endPar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endParaRPr>
          </a:p>
          <a:p>
            <a:pPr algn="ctr"/>
            <a:r>
              <a:rPr lang="zh-CN" alt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春节</a:t>
            </a:r>
            <a:r>
              <a:rPr lang="zh-CN" alt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美食</a:t>
            </a:r>
            <a:endPar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endParaRPr>
          </a:p>
        </p:txBody>
      </p:sp>
    </p:spTree>
    <p:extLst>
      <p:ext uri="{BB962C8B-B14F-4D97-AF65-F5344CB8AC3E}">
        <p14:creationId xmlns:p14="http://schemas.microsoft.com/office/powerpoint/2010/main" val="137231520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6800" y="-381000"/>
            <a:ext cx="5638800" cy="326243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endPar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endParaRPr>
          </a:p>
          <a:p>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Chinese</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r>
              <a:rPr lang="zh-CN"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endParaRPr>
          </a:p>
          <a:p>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Dumplings</a:t>
            </a:r>
          </a:p>
          <a:p>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饺子</a:t>
            </a: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cs typeface="Matura MT Script Capitals"/>
            </a:endParaRPr>
          </a:p>
        </p:txBody>
      </p:sp>
      <p:pic>
        <p:nvPicPr>
          <p:cNvPr id="6" name="Picture 5"/>
          <p:cNvPicPr>
            <a:picLocks noChangeAspect="1"/>
          </p:cNvPicPr>
          <p:nvPr/>
        </p:nvPicPr>
        <p:blipFill>
          <a:blip r:embed="rId3"/>
          <a:stretch>
            <a:fillRect/>
          </a:stretch>
        </p:blipFill>
        <p:spPr>
          <a:xfrm>
            <a:off x="304799" y="3429000"/>
            <a:ext cx="4272699" cy="3124200"/>
          </a:xfrm>
          <a:prstGeom prst="rect">
            <a:avLst/>
          </a:prstGeom>
        </p:spPr>
      </p:pic>
      <p:pic>
        <p:nvPicPr>
          <p:cNvPr id="8" name="Picture 7"/>
          <p:cNvPicPr>
            <a:picLocks noChangeAspect="1"/>
          </p:cNvPicPr>
          <p:nvPr/>
        </p:nvPicPr>
        <p:blipFill>
          <a:blip r:embed="rId4"/>
          <a:stretch>
            <a:fillRect/>
          </a:stretch>
        </p:blipFill>
        <p:spPr>
          <a:xfrm>
            <a:off x="304800" y="304800"/>
            <a:ext cx="4267200" cy="2846190"/>
          </a:xfrm>
          <a:prstGeom prst="rect">
            <a:avLst/>
          </a:prstGeom>
        </p:spPr>
      </p:pic>
      <p:pic>
        <p:nvPicPr>
          <p:cNvPr id="9" name="Picture 8"/>
          <p:cNvPicPr>
            <a:picLocks noChangeAspect="1"/>
          </p:cNvPicPr>
          <p:nvPr/>
        </p:nvPicPr>
        <p:blipFill>
          <a:blip r:embed="rId5"/>
          <a:stretch>
            <a:fillRect/>
          </a:stretch>
        </p:blipFill>
        <p:spPr>
          <a:xfrm>
            <a:off x="4648200" y="3429000"/>
            <a:ext cx="4343400" cy="3124200"/>
          </a:xfrm>
          <a:prstGeom prst="rect">
            <a:avLst/>
          </a:prstGeom>
        </p:spPr>
      </p:pic>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22075393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39844" cy="6858000"/>
          </a:xfrm>
          <a:prstGeom prst="rect">
            <a:avLst/>
          </a:prstGeom>
        </p:spPr>
      </p:pic>
      <p:sp>
        <p:nvSpPr>
          <p:cNvPr id="3" name="TextBox 2"/>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40255697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0"/>
            <a:ext cx="9434068" cy="6858000"/>
          </a:xfrm>
          <a:prstGeom prst="rect">
            <a:avLst/>
          </a:prstGeom>
        </p:spPr>
      </p:pic>
      <p:sp>
        <p:nvSpPr>
          <p:cNvPr id="4" name="Rectangle 3"/>
          <p:cNvSpPr/>
          <p:nvPr/>
        </p:nvSpPr>
        <p:spPr>
          <a:xfrm>
            <a:off x="152400" y="914400"/>
            <a:ext cx="6629400" cy="2123658"/>
          </a:xfrm>
          <a:prstGeom prst="rect">
            <a:avLst/>
          </a:prstGeom>
          <a:noFill/>
        </p:spPr>
        <p:txBody>
          <a:bodyPr wrap="square" lIns="91440" tIns="45720" rIns="91440" bIns="45720">
            <a:spAutoFit/>
          </a:bodyPr>
          <a:lstStyle/>
          <a:p>
            <a:pPr algn="ctr"/>
            <a:r>
              <a:rPr lang="en-US" sz="6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C</a:t>
            </a:r>
            <a:r>
              <a:rPr 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hinese Zodiac</a:t>
            </a:r>
          </a:p>
          <a:p>
            <a:pPr algn="ct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12 </a:t>
            </a:r>
            <a:r>
              <a:rPr lang="zh-CN" alt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黑体"/>
                <a:ea typeface="黑体"/>
                <a:cs typeface="黑体"/>
              </a:rPr>
              <a:t>生肖</a:t>
            </a:r>
            <a:endParaRPr lang="en-US" sz="6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黑体"/>
              <a:ea typeface="黑体"/>
              <a:cs typeface="黑体"/>
            </a:endParaRPr>
          </a:p>
        </p:txBody>
      </p:sp>
    </p:spTree>
    <p:extLst>
      <p:ext uri="{BB962C8B-B14F-4D97-AF65-F5344CB8AC3E}">
        <p14:creationId xmlns:p14="http://schemas.microsoft.com/office/powerpoint/2010/main" val="397288256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213099" cy="7391400"/>
          </a:xfrm>
          <a:prstGeom prst="rect">
            <a:avLst/>
          </a:prstGeom>
        </p:spPr>
      </p:pic>
      <p:sp>
        <p:nvSpPr>
          <p:cNvPr id="3" name="TextBox 2"/>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5359279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457200"/>
            <a:ext cx="5638800" cy="280076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endPar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endParaRPr>
          </a:p>
          <a:p>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New Year Cake</a:t>
            </a:r>
          </a:p>
          <a:p>
            <a:r>
              <a:rPr lang="zh-CN"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a:t>
            </a:r>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r>
              <a:rPr lang="en-US" altLang="zh-CN"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Nian</a:t>
            </a:r>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r>
              <a:rPr lang="en-US" altLang="zh-CN"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Gao</a:t>
            </a:r>
            <a:r>
              <a:rPr lang="zh-CN" altLang="zh-CN"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a:t>
            </a:r>
            <a:endPar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endParaRPr>
          </a:p>
          <a:p>
            <a:r>
              <a:rPr lang="zh-CN" alt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年糕</a:t>
            </a:r>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cs typeface="Matura MT Script Capitals"/>
            </a:endParaRPr>
          </a:p>
        </p:txBody>
      </p:sp>
      <p:pic>
        <p:nvPicPr>
          <p:cNvPr id="2" name="Picture 1"/>
          <p:cNvPicPr>
            <a:picLocks noChangeAspect="1"/>
          </p:cNvPicPr>
          <p:nvPr/>
        </p:nvPicPr>
        <p:blipFill>
          <a:blip r:embed="rId3"/>
          <a:stretch>
            <a:fillRect/>
          </a:stretch>
        </p:blipFill>
        <p:spPr>
          <a:xfrm>
            <a:off x="2286000" y="1752599"/>
            <a:ext cx="6553200" cy="4865751"/>
          </a:xfrm>
          <a:prstGeom prst="rect">
            <a:avLst/>
          </a:prstGeom>
        </p:spPr>
      </p:pic>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25986577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5410200" y="228600"/>
            <a:ext cx="3454400" cy="35052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5461000" y="4000424"/>
            <a:ext cx="3454400" cy="2705176"/>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152400" y="-93304"/>
            <a:ext cx="5309976" cy="7103704"/>
          </a:xfrm>
          <a:prstGeom prst="rect">
            <a:avLst/>
          </a:prstGeom>
        </p:spPr>
      </p:pic>
      <p:sp>
        <p:nvSpPr>
          <p:cNvPr id="9" name="TextBox 8"/>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44613586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0"/>
            <a:ext cx="9434068" cy="6858000"/>
          </a:xfrm>
          <a:prstGeom prst="rect">
            <a:avLst/>
          </a:prstGeom>
        </p:spPr>
      </p:pic>
      <p:sp>
        <p:nvSpPr>
          <p:cNvPr id="5" name="Rectangle 4"/>
          <p:cNvSpPr/>
          <p:nvPr/>
        </p:nvSpPr>
        <p:spPr>
          <a:xfrm>
            <a:off x="381000" y="457200"/>
            <a:ext cx="6629400" cy="2123658"/>
          </a:xfrm>
          <a:prstGeom prst="rect">
            <a:avLst/>
          </a:prstGeom>
          <a:noFill/>
        </p:spPr>
        <p:txBody>
          <a:bodyPr wrap="square" lIns="91440" tIns="45720" rIns="91440" bIns="45720">
            <a:spAutoFit/>
          </a:bodyPr>
          <a:lstStyle/>
          <a:p>
            <a:pPr algn="ct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Activities</a:t>
            </a: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 </a:t>
            </a:r>
            <a:endPar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endParaRPr>
          </a:p>
          <a:p>
            <a:pPr algn="ctr"/>
            <a:r>
              <a:rPr lang="zh-CN" alt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活动</a:t>
            </a: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 </a:t>
            </a:r>
          </a:p>
        </p:txBody>
      </p:sp>
    </p:spTree>
    <p:extLst>
      <p:ext uri="{BB962C8B-B14F-4D97-AF65-F5344CB8AC3E}">
        <p14:creationId xmlns:p14="http://schemas.microsoft.com/office/powerpoint/2010/main" val="56564461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86200" y="228600"/>
            <a:ext cx="2582608" cy="3569677"/>
          </a:xfrm>
          <a:prstGeom prst="rect">
            <a:avLst/>
          </a:prstGeom>
        </p:spPr>
      </p:pic>
      <p:pic>
        <p:nvPicPr>
          <p:cNvPr id="2" name="Picture 1" descr="057011008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209800"/>
            <a:ext cx="3124200" cy="4472813"/>
          </a:xfrm>
          <a:prstGeom prst="rect">
            <a:avLst/>
          </a:prstGeom>
        </p:spPr>
      </p:pic>
      <p:sp>
        <p:nvSpPr>
          <p:cNvPr id="4" name="Rectangle 3"/>
          <p:cNvSpPr/>
          <p:nvPr/>
        </p:nvSpPr>
        <p:spPr>
          <a:xfrm>
            <a:off x="5791200" y="-304800"/>
            <a:ext cx="335280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 </a:t>
            </a:r>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   </a:t>
            </a:r>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endPar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endParaRPr>
          </a:p>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Fireworks</a:t>
            </a:r>
          </a:p>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      </a:t>
            </a:r>
            <a:r>
              <a:rPr lang="zh-CN" alt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放炮</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cs typeface="Matura MT Script Capitals"/>
            </a:endParaRPr>
          </a:p>
        </p:txBody>
      </p:sp>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
        <p:nvSpPr>
          <p:cNvPr id="3" name="Content Placeholder 2"/>
          <p:cNvSpPr>
            <a:spLocks noGrp="1"/>
          </p:cNvSpPr>
          <p:nvPr>
            <p:ph idx="1"/>
          </p:nvPr>
        </p:nvSpPr>
        <p:spPr/>
        <p:txBody>
          <a:bodyPr/>
          <a:lstStyle/>
          <a:p>
            <a:endParaRPr lang="en-US"/>
          </a:p>
        </p:txBody>
      </p:sp>
      <p:pic>
        <p:nvPicPr>
          <p:cNvPr id="8" name="Picture 12" descr="-70DF--82B1--7206--7AF9--77E2--91CF--56F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260061"/>
            <a:ext cx="4495800" cy="65725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85714400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76200" y="304800"/>
            <a:ext cx="9296400" cy="6165700"/>
          </a:xfrm>
          <a:prstGeom prst="rect">
            <a:avLst/>
          </a:prstGeom>
        </p:spPr>
      </p:pic>
      <p:sp>
        <p:nvSpPr>
          <p:cNvPr id="5" name="TextBox 4"/>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39943288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8183de2bd054321f2d7387cf562_p1_mk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908"/>
            <a:ext cx="8229600" cy="6867975"/>
          </a:xfrm>
          <a:prstGeom prst="rect">
            <a:avLst/>
          </a:prstGeom>
        </p:spPr>
      </p:pic>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3753944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06" y="0"/>
            <a:ext cx="9124394" cy="6843296"/>
          </a:xfrm>
          <a:prstGeom prst="rect">
            <a:avLst/>
          </a:prstGeom>
        </p:spPr>
      </p:pic>
      <p:sp>
        <p:nvSpPr>
          <p:cNvPr id="5" name="TextBox 4"/>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54685783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76200" y="1143000"/>
            <a:ext cx="9363455" cy="4572000"/>
          </a:xfrm>
          <a:prstGeom prst="rect">
            <a:avLst/>
          </a:prstGeom>
        </p:spPr>
      </p:pic>
      <p:sp>
        <p:nvSpPr>
          <p:cNvPr id="8" name="TextBox 7"/>
          <p:cNvSpPr txBox="1"/>
          <p:nvPr/>
        </p:nvSpPr>
        <p:spPr>
          <a:xfrm>
            <a:off x="6617809" y="6553200"/>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90980521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400050"/>
            <a:ext cx="9144000" cy="6000750"/>
          </a:xfrm>
          <a:prstGeom prst="rect">
            <a:avLst/>
          </a:prstGeom>
        </p:spPr>
      </p:pic>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07553706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love-wallpapers.net/wp-content/uploads/2013/07/cute-chinese-zodiac-anima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039"/>
            <a:ext cx="7327900" cy="70564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53400" y="0"/>
            <a:ext cx="533400" cy="708353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414329275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19400" y="23446"/>
            <a:ext cx="6934200" cy="6934200"/>
          </a:xfrm>
          <a:prstGeom prst="rect">
            <a:avLst/>
          </a:prstGeom>
        </p:spPr>
      </p:pic>
      <p:sp>
        <p:nvSpPr>
          <p:cNvPr id="5" name="Rectangle 4"/>
          <p:cNvSpPr/>
          <p:nvPr/>
        </p:nvSpPr>
        <p:spPr>
          <a:xfrm>
            <a:off x="381000" y="838200"/>
            <a:ext cx="78486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Dragon Dance</a:t>
            </a:r>
          </a:p>
          <a:p>
            <a:r>
              <a:rPr lang="zh-CN" alt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舞龙</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cs typeface="Matura MT Script Capitals"/>
            </a:endParaRPr>
          </a:p>
        </p:txBody>
      </p:sp>
      <p:sp>
        <p:nvSpPr>
          <p:cNvPr id="6" name="TextBox 5"/>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70942041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0" y="749300"/>
            <a:ext cx="9144000" cy="5341257"/>
          </a:xfrm>
          <a:prstGeom prst="rect">
            <a:avLst/>
          </a:prstGeom>
        </p:spPr>
      </p:pic>
      <p:sp>
        <p:nvSpPr>
          <p:cNvPr id="6" name="TextBox 5"/>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49294462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0" y="381000"/>
            <a:ext cx="9136284" cy="6096000"/>
          </a:xfrm>
          <a:prstGeom prst="rect">
            <a:avLst/>
          </a:prstGeom>
        </p:spPr>
      </p:pic>
      <p:sp>
        <p:nvSpPr>
          <p:cNvPr id="5" name="TextBox 4"/>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422514697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0"/>
            <a:ext cx="9434068" cy="6858000"/>
          </a:xfrm>
          <a:prstGeom prst="rect">
            <a:avLst/>
          </a:prstGeom>
        </p:spPr>
      </p:pic>
      <p:sp>
        <p:nvSpPr>
          <p:cNvPr id="5" name="Rectangle 4"/>
          <p:cNvSpPr/>
          <p:nvPr/>
        </p:nvSpPr>
        <p:spPr>
          <a:xfrm>
            <a:off x="381000" y="457200"/>
            <a:ext cx="6629400" cy="2123658"/>
          </a:xfrm>
          <a:prstGeom prst="rect">
            <a:avLst/>
          </a:prstGeom>
          <a:noFill/>
        </p:spPr>
        <p:txBody>
          <a:bodyPr wrap="square" lIns="91440" tIns="45720" rIns="91440" bIns="45720">
            <a:spAutoFit/>
          </a:bodyPr>
          <a:lstStyle/>
          <a:p>
            <a:pPr algn="ct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Tradition </a:t>
            </a:r>
          </a:p>
          <a:p>
            <a:pPr algn="ctr"/>
            <a:r>
              <a:rPr lang="zh-CN" altLang="en-US"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传统</a:t>
            </a:r>
            <a:r>
              <a:rPr lang="en-US" altLang="zh-CN"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atura MT Script Capitals"/>
                <a:cs typeface="Matura MT Script Capitals"/>
              </a:rPr>
              <a:t> </a:t>
            </a:r>
          </a:p>
        </p:txBody>
      </p:sp>
    </p:spTree>
    <p:extLst>
      <p:ext uri="{BB962C8B-B14F-4D97-AF65-F5344CB8AC3E}">
        <p14:creationId xmlns:p14="http://schemas.microsoft.com/office/powerpoint/2010/main" val="109507104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304800"/>
            <a:ext cx="7620000" cy="6548438"/>
          </a:xfrm>
          <a:prstGeom prst="rect">
            <a:avLst/>
          </a:prstGeom>
        </p:spPr>
      </p:pic>
      <p:sp>
        <p:nvSpPr>
          <p:cNvPr id="5" name="Rectangle 4"/>
          <p:cNvSpPr/>
          <p:nvPr/>
        </p:nvSpPr>
        <p:spPr>
          <a:xfrm>
            <a:off x="609600" y="152400"/>
            <a:ext cx="7848600"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Red </a:t>
            </a:r>
            <a:endPar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endParaRPr>
          </a:p>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Envelop</a:t>
            </a:r>
            <a:endParaRPr lang="en-US" altLang="zh-CN"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endParaRPr>
          </a:p>
          <a:p>
            <a:r>
              <a:rPr lang="zh-CN" alt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红包</a:t>
            </a:r>
            <a:endParaRPr lang="en-US" altLang="zh-CN"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endParaRPr>
          </a:p>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cs typeface="Matura MT Script Capitals"/>
            </a:endParaRPr>
          </a:p>
        </p:txBody>
      </p:sp>
      <p:sp>
        <p:nvSpPr>
          <p:cNvPr id="6" name="TextBox 5"/>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342732913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7086600"/>
          </a:xfrm>
          <a:prstGeom prst="rect">
            <a:avLst/>
          </a:prstGeom>
        </p:spPr>
      </p:pic>
      <p:sp>
        <p:nvSpPr>
          <p:cNvPr id="3" name="TextBox 2"/>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71554528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 y="308708"/>
            <a:ext cx="9244035" cy="6168292"/>
          </a:xfrm>
          <a:prstGeom prst="rect">
            <a:avLst/>
          </a:prstGeom>
        </p:spPr>
      </p:pic>
      <p:sp>
        <p:nvSpPr>
          <p:cNvPr id="6" name="TextBox 5"/>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67287925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0" y="835152"/>
            <a:ext cx="9144000" cy="6022848"/>
          </a:xfrm>
          <a:prstGeom prst="rect">
            <a:avLst/>
          </a:prstGeom>
        </p:spPr>
      </p:pic>
      <p:pic>
        <p:nvPicPr>
          <p:cNvPr id="4" name="Picture 3"/>
          <p:cNvPicPr>
            <a:picLocks noChangeAspect="1"/>
          </p:cNvPicPr>
          <p:nvPr/>
        </p:nvPicPr>
        <p:blipFill>
          <a:blip r:embed="rId4"/>
          <a:stretch>
            <a:fillRect/>
          </a:stretch>
        </p:blipFill>
        <p:spPr>
          <a:xfrm>
            <a:off x="304800" y="381000"/>
            <a:ext cx="4088526" cy="27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333610171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685800"/>
            <a:ext cx="5638800" cy="280076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endPar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endParaRPr>
          </a:p>
          <a:p>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Antithetical Couplet</a:t>
            </a:r>
          </a:p>
          <a:p>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 </a:t>
            </a:r>
            <a:r>
              <a:rPr lang="zh-CN"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a:t>
            </a:r>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Dui </a:t>
            </a:r>
            <a:r>
              <a:rPr lang="en-US" altLang="zh-CN"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Lian</a:t>
            </a:r>
            <a:r>
              <a:rPr lang="zh-CN"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a:t>
            </a:r>
            <a:endPar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endParaRPr>
          </a:p>
          <a:p>
            <a:r>
              <a:rPr lang="en-US" altLang="zh-CN"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r>
              <a:rPr lang="zh-CN" alt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对联</a:t>
            </a:r>
            <a:r>
              <a:rPr lang="en-US" altLang="zh-CN"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a:ea typeface="黑体"/>
                <a:cs typeface="黑体"/>
              </a:rPr>
              <a:t> </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cs typeface="Matura MT Script Capitals"/>
            </a:endParaRPr>
          </a:p>
        </p:txBody>
      </p:sp>
      <p:pic>
        <p:nvPicPr>
          <p:cNvPr id="2" name="Picture 1"/>
          <p:cNvPicPr>
            <a:picLocks noChangeAspect="1"/>
          </p:cNvPicPr>
          <p:nvPr/>
        </p:nvPicPr>
        <p:blipFill>
          <a:blip r:embed="rId3"/>
          <a:stretch>
            <a:fillRect/>
          </a:stretch>
        </p:blipFill>
        <p:spPr>
          <a:xfrm>
            <a:off x="1905000" y="1523999"/>
            <a:ext cx="6629400" cy="4863465"/>
          </a:xfrm>
          <a:prstGeom prst="rect">
            <a:avLst/>
          </a:prstGeom>
          <a:ln>
            <a:noFill/>
          </a:ln>
          <a:effectLst>
            <a:softEdge rad="112500"/>
          </a:effectLst>
        </p:spPr>
      </p:pic>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212309230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457200" y="289694"/>
            <a:ext cx="8305800" cy="62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328581430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730732_233708504197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59"/>
            <a:ext cx="9740916" cy="7315200"/>
          </a:xfrm>
          <a:prstGeom prst="rect">
            <a:avLst/>
          </a:prstGeom>
        </p:spPr>
      </p:pic>
      <p:sp>
        <p:nvSpPr>
          <p:cNvPr id="4" name="TextBox 3"/>
          <p:cNvSpPr txBox="1"/>
          <p:nvPr/>
        </p:nvSpPr>
        <p:spPr>
          <a:xfrm>
            <a:off x="6617809" y="6581001"/>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70424500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381000"/>
            <a:ext cx="4953000" cy="3714750"/>
          </a:xfrm>
          <a:prstGeom prst="rect">
            <a:avLst/>
          </a:prstGeom>
        </p:spPr>
      </p:pic>
      <p:pic>
        <p:nvPicPr>
          <p:cNvPr id="3" name="Picture 2"/>
          <p:cNvPicPr>
            <a:picLocks noChangeAspect="1"/>
          </p:cNvPicPr>
          <p:nvPr/>
        </p:nvPicPr>
        <p:blipFill>
          <a:blip r:embed="rId3"/>
          <a:stretch>
            <a:fillRect/>
          </a:stretch>
        </p:blipFill>
        <p:spPr>
          <a:xfrm>
            <a:off x="3886200" y="2967731"/>
            <a:ext cx="5257800" cy="3499697"/>
          </a:xfrm>
          <a:prstGeom prst="rect">
            <a:avLst/>
          </a:prstGeom>
        </p:spPr>
      </p:pic>
      <p:pic>
        <p:nvPicPr>
          <p:cNvPr id="7" name="Picture 6"/>
          <p:cNvPicPr>
            <a:picLocks noChangeAspect="1"/>
          </p:cNvPicPr>
          <p:nvPr/>
        </p:nvPicPr>
        <p:blipFill>
          <a:blip r:embed="rId4"/>
          <a:stretch>
            <a:fillRect/>
          </a:stretch>
        </p:blipFill>
        <p:spPr>
          <a:xfrm>
            <a:off x="4166972" y="25400"/>
            <a:ext cx="4977027" cy="2946400"/>
          </a:xfrm>
          <a:prstGeom prst="rect">
            <a:avLst/>
          </a:prstGeom>
        </p:spPr>
      </p:pic>
      <p:pic>
        <p:nvPicPr>
          <p:cNvPr id="8" name="Picture 7"/>
          <p:cNvPicPr>
            <a:picLocks noChangeAspect="1"/>
          </p:cNvPicPr>
          <p:nvPr/>
        </p:nvPicPr>
        <p:blipFill>
          <a:blip r:embed="rId5"/>
          <a:stretch>
            <a:fillRect/>
          </a:stretch>
        </p:blipFill>
        <p:spPr>
          <a:xfrm>
            <a:off x="0" y="4038601"/>
            <a:ext cx="4309910" cy="2819400"/>
          </a:xfrm>
          <a:prstGeom prst="rect">
            <a:avLst/>
          </a:prstGeom>
        </p:spPr>
      </p:pic>
      <p:sp>
        <p:nvSpPr>
          <p:cNvPr id="9" name="TextBox 8"/>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58011694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3593" y="889254"/>
            <a:ext cx="8131807" cy="5968746"/>
          </a:xfrm>
          <a:prstGeom prst="rect">
            <a:avLst/>
          </a:prstGeom>
        </p:spPr>
      </p:pic>
      <p:sp>
        <p:nvSpPr>
          <p:cNvPr id="4" name="Rectangle 3"/>
          <p:cNvSpPr/>
          <p:nvPr/>
        </p:nvSpPr>
        <p:spPr>
          <a:xfrm>
            <a:off x="152400" y="152400"/>
            <a:ext cx="78486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ea typeface="宋体" charset="0"/>
                <a:cs typeface="Matura MT Script Capitals"/>
              </a:rPr>
              <a:t>Traditional Costume</a:t>
            </a:r>
          </a:p>
          <a:p>
            <a:r>
              <a:rPr lang="en-US" altLang="zh-CN"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 </a:t>
            </a:r>
            <a:r>
              <a:rPr lang="zh-CN" alt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唐装</a:t>
            </a:r>
            <a:r>
              <a:rPr lang="en-US" altLang="zh-CN"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charset="0"/>
                <a:ea typeface="宋体" charset="0"/>
                <a:cs typeface="宋体" charset="0"/>
              </a:rPr>
              <a:t> </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atura MT Script Capitals"/>
              <a:cs typeface="Matura MT Script Capitals"/>
            </a:endParaRPr>
          </a:p>
        </p:txBody>
      </p:sp>
      <p:sp>
        <p:nvSpPr>
          <p:cNvPr id="6" name="TextBox 5"/>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55562672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861646"/>
            <a:ext cx="6019800" cy="6019800"/>
          </a:xfrm>
          <a:prstGeom prst="rect">
            <a:avLst/>
          </a:prstGeom>
        </p:spPr>
      </p:pic>
      <p:pic>
        <p:nvPicPr>
          <p:cNvPr id="3" name="Picture 2"/>
          <p:cNvPicPr>
            <a:picLocks noChangeAspect="1"/>
          </p:cNvPicPr>
          <p:nvPr/>
        </p:nvPicPr>
        <p:blipFill>
          <a:blip r:embed="rId3"/>
          <a:stretch>
            <a:fillRect/>
          </a:stretch>
        </p:blipFill>
        <p:spPr>
          <a:xfrm>
            <a:off x="3886200" y="1611923"/>
            <a:ext cx="5257800" cy="5257800"/>
          </a:xfrm>
          <a:prstGeom prst="rect">
            <a:avLst/>
          </a:prstGeom>
        </p:spPr>
      </p:pic>
      <p:pic>
        <p:nvPicPr>
          <p:cNvPr id="6" name="Picture 5"/>
          <p:cNvPicPr>
            <a:picLocks noChangeAspect="1"/>
          </p:cNvPicPr>
          <p:nvPr/>
        </p:nvPicPr>
        <p:blipFill>
          <a:blip r:embed="rId4"/>
          <a:stretch>
            <a:fillRect/>
          </a:stretch>
        </p:blipFill>
        <p:spPr>
          <a:xfrm>
            <a:off x="3276600" y="-228600"/>
            <a:ext cx="2971800" cy="2971800"/>
          </a:xfrm>
          <a:prstGeom prst="rect">
            <a:avLst/>
          </a:prstGeom>
        </p:spPr>
      </p:pic>
      <p:sp>
        <p:nvSpPr>
          <p:cNvPr id="7" name="TextBox 6"/>
          <p:cNvSpPr txBox="1"/>
          <p:nvPr/>
        </p:nvSpPr>
        <p:spPr>
          <a:xfrm>
            <a:off x="6617809" y="6504801"/>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66897960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2590800" y="152400"/>
            <a:ext cx="6350000" cy="422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W0201001306370667603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886200"/>
            <a:ext cx="4724400" cy="3250387"/>
          </a:xfrm>
          <a:prstGeom prst="rect">
            <a:avLst/>
          </a:prstGeom>
        </p:spPr>
      </p:pic>
      <p:pic>
        <p:nvPicPr>
          <p:cNvPr id="8" name="Picture 7"/>
          <p:cNvPicPr>
            <a:picLocks noChangeAspect="1"/>
          </p:cNvPicPr>
          <p:nvPr/>
        </p:nvPicPr>
        <p:blipFill>
          <a:blip r:embed="rId4"/>
          <a:stretch>
            <a:fillRect/>
          </a:stretch>
        </p:blipFill>
        <p:spPr>
          <a:xfrm>
            <a:off x="0" y="-101837"/>
            <a:ext cx="2667000" cy="3988037"/>
          </a:xfrm>
          <a:prstGeom prst="rect">
            <a:avLst/>
          </a:prstGeom>
        </p:spPr>
      </p:pic>
      <p:pic>
        <p:nvPicPr>
          <p:cNvPr id="3" name="Picture 2"/>
          <p:cNvPicPr>
            <a:picLocks noChangeAspect="1"/>
          </p:cNvPicPr>
          <p:nvPr/>
        </p:nvPicPr>
        <p:blipFill>
          <a:blip r:embed="rId5"/>
          <a:stretch>
            <a:fillRect/>
          </a:stretch>
        </p:blipFill>
        <p:spPr>
          <a:xfrm>
            <a:off x="228600" y="3532116"/>
            <a:ext cx="4191000" cy="3127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66897960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572000" cy="6858000"/>
          </a:xfrm>
          <a:prstGeom prst="rect">
            <a:avLst/>
          </a:prstGeom>
        </p:spPr>
      </p:pic>
      <p:pic>
        <p:nvPicPr>
          <p:cNvPr id="6" name="Picture 5"/>
          <p:cNvPicPr>
            <a:picLocks noChangeAspect="1"/>
          </p:cNvPicPr>
          <p:nvPr/>
        </p:nvPicPr>
        <p:blipFill>
          <a:blip r:embed="rId3"/>
          <a:stretch>
            <a:fillRect/>
          </a:stretch>
        </p:blipFill>
        <p:spPr>
          <a:xfrm>
            <a:off x="4572000" y="0"/>
            <a:ext cx="4572000" cy="6858000"/>
          </a:xfrm>
          <a:prstGeom prst="rect">
            <a:avLst/>
          </a:prstGeom>
        </p:spPr>
      </p:pic>
      <p:sp>
        <p:nvSpPr>
          <p:cNvPr id="2" name="Rectangle 1"/>
          <p:cNvSpPr/>
          <p:nvPr/>
        </p:nvSpPr>
        <p:spPr>
          <a:xfrm>
            <a:off x="458589" y="2967335"/>
            <a:ext cx="8226832" cy="923330"/>
          </a:xfrm>
          <a:prstGeom prst="rect">
            <a:avLst/>
          </a:prstGeom>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ctr"/>
            <a:r>
              <a:rPr lang="en-US" altLang="zh-CN"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Place your own photos here</a:t>
            </a:r>
            <a:endParaRPr lang="en-US" altLang="zh-CN"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303778277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5012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48201874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862" y="25400"/>
            <a:ext cx="9129790" cy="7366000"/>
          </a:xfrm>
          <a:prstGeom prst="rect">
            <a:avLst/>
          </a:prstGeom>
        </p:spPr>
      </p:pic>
      <p:sp>
        <p:nvSpPr>
          <p:cNvPr id="8" name="TextBox 7"/>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11707967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0" y="609600"/>
            <a:ext cx="9144000" cy="6465094"/>
          </a:xfrm>
          <a:prstGeom prst="rect">
            <a:avLst/>
          </a:prstGeom>
        </p:spPr>
      </p:pic>
      <p:sp>
        <p:nvSpPr>
          <p:cNvPr id="6" name="Rectangle 5"/>
          <p:cNvSpPr/>
          <p:nvPr/>
        </p:nvSpPr>
        <p:spPr>
          <a:xfrm>
            <a:off x="-126556" y="339804"/>
            <a:ext cx="9346756" cy="1107996"/>
          </a:xfrm>
          <a:prstGeom prst="rect">
            <a:avLst/>
          </a:prstGeom>
          <a:solidFill>
            <a:srgbClr val="FF0000"/>
          </a:solidFill>
          <a:ln>
            <a:noFill/>
          </a:ln>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altLang="zh-CN" sz="5400" b="1"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latin typeface="Matura MT Script Capitals"/>
                <a:cs typeface="Matura MT Script Capitals"/>
              </a:rPr>
              <a:t>Xin</a:t>
            </a:r>
            <a:r>
              <a:rPr lang="en-US" altLang="zh-CN" sz="5400" b="1"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latin typeface="Matura MT Script Capitals"/>
                <a:cs typeface="Matura MT Script Capitals"/>
              </a:rPr>
              <a:t> </a:t>
            </a:r>
            <a:r>
              <a:rPr lang="en-US" altLang="zh-CN" sz="5400" b="1"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latin typeface="Matura MT Script Capitals"/>
                <a:cs typeface="Matura MT Script Capitals"/>
              </a:rPr>
              <a:t>Nian</a:t>
            </a:r>
            <a:r>
              <a:rPr lang="en-US" altLang="zh-CN" sz="5400" b="1"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latin typeface="Matura MT Script Capitals"/>
                <a:cs typeface="Matura MT Script Capitals"/>
              </a:rPr>
              <a:t> </a:t>
            </a:r>
            <a:r>
              <a:rPr lang="en-US" altLang="zh-CN" sz="5400" b="1"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latin typeface="Matura MT Script Capitals"/>
                <a:cs typeface="Matura MT Script Capitals"/>
              </a:rPr>
              <a:t>Kuai</a:t>
            </a:r>
            <a:r>
              <a:rPr lang="en-US" altLang="zh-CN" sz="5400" b="1" dirty="0" smtClean="0">
                <a:ln w="12700">
                  <a:solidFill>
                    <a:schemeClr val="tx2">
                      <a:satMod val="155000"/>
                    </a:schemeClr>
                  </a:solidFill>
                  <a:prstDash val="solid"/>
                </a:ln>
                <a:solidFill>
                  <a:schemeClr val="bg2">
                    <a:tint val="85000"/>
                    <a:satMod val="155000"/>
                  </a:schemeClr>
                </a:solidFill>
                <a:effectLst>
                  <a:glow rad="101600">
                    <a:schemeClr val="accent2">
                      <a:satMod val="175000"/>
                      <a:alpha val="40000"/>
                    </a:schemeClr>
                  </a:glow>
                  <a:outerShdw blurRad="41275" dist="20320" dir="1800000" algn="tl" rotWithShape="0">
                    <a:srgbClr val="000000">
                      <a:alpha val="40000"/>
                    </a:srgbClr>
                  </a:outerShdw>
                </a:effectLst>
                <a:latin typeface="Matura MT Script Capitals"/>
                <a:cs typeface="Matura MT Script Capitals"/>
              </a:rPr>
              <a:t> </a:t>
            </a:r>
            <a:r>
              <a:rPr lang="en-US" altLang="zh-CN" sz="6600" b="1" dirty="0" smtClean="0">
                <a:ln w="12700">
                  <a:solidFill>
                    <a:schemeClr val="tx2">
                      <a:satMod val="155000"/>
                    </a:schemeClr>
                  </a:solidFill>
                  <a:prstDash val="solid"/>
                </a:ln>
                <a:solidFill>
                  <a:schemeClr val="bg2">
                    <a:tint val="85000"/>
                    <a:satMod val="155000"/>
                  </a:schemeClr>
                </a:solidFill>
                <a:effectLst>
                  <a:glow rad="101600">
                    <a:schemeClr val="accent3">
                      <a:satMod val="175000"/>
                      <a:alpha val="40000"/>
                    </a:schemeClr>
                  </a:glow>
                  <a:outerShdw blurRad="41275" dist="20320" dir="1800000" algn="tl" rotWithShape="0">
                    <a:srgbClr val="000000">
                      <a:alpha val="40000"/>
                    </a:srgbClr>
                  </a:outerShdw>
                </a:effectLst>
                <a:latin typeface="Matura MT Script Capitals"/>
                <a:cs typeface="Matura MT Script Capitals"/>
              </a:rPr>
              <a:t>Le</a:t>
            </a:r>
            <a:endParaRPr lang="en-US" altLang="zh-CN" sz="6600" b="1" cap="none" spc="0" dirty="0">
              <a:ln w="12700">
                <a:solidFill>
                  <a:schemeClr val="tx2">
                    <a:satMod val="155000"/>
                  </a:schemeClr>
                </a:solidFill>
                <a:prstDash val="solid"/>
              </a:ln>
              <a:solidFill>
                <a:schemeClr val="bg2">
                  <a:tint val="85000"/>
                  <a:satMod val="155000"/>
                </a:schemeClr>
              </a:solidFill>
              <a:effectLst>
                <a:glow rad="101600">
                  <a:schemeClr val="accent3">
                    <a:satMod val="175000"/>
                    <a:alpha val="40000"/>
                  </a:schemeClr>
                </a:glow>
                <a:outerShdw blurRad="41275" dist="20320" dir="1800000" algn="tl" rotWithShape="0">
                  <a:srgbClr val="000000">
                    <a:alpha val="40000"/>
                  </a:srgbClr>
                </a:outerShdw>
              </a:effectLst>
              <a:latin typeface="Matura MT Script Capitals"/>
              <a:cs typeface="Matura MT Script Capitals"/>
            </a:endParaRPr>
          </a:p>
        </p:txBody>
      </p:sp>
      <p:sp>
        <p:nvSpPr>
          <p:cNvPr id="7" name="TextBox 6"/>
          <p:cNvSpPr txBox="1"/>
          <p:nvPr/>
        </p:nvSpPr>
        <p:spPr>
          <a:xfrm>
            <a:off x="5105400" y="6504801"/>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16341061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
            <a:ext cx="9144000" cy="7010400"/>
          </a:xfrm>
          <a:prstGeom prst="rect">
            <a:avLst/>
          </a:prstGeom>
        </p:spPr>
      </p:pic>
      <p:sp>
        <p:nvSpPr>
          <p:cNvPr id="4" name="TextBox 3"/>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15182955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22192119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251510"/>
          </a:xfrm>
          <a:prstGeom prst="rect">
            <a:avLst/>
          </a:prstGeom>
        </p:spPr>
      </p:pic>
      <p:sp>
        <p:nvSpPr>
          <p:cNvPr id="4" name="TextBox 3"/>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13312567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692" y="-1"/>
            <a:ext cx="9142308" cy="6856731"/>
          </a:xfrm>
          <a:prstGeom prst="rect">
            <a:avLst/>
          </a:prstGeom>
        </p:spPr>
      </p:pic>
      <p:sp>
        <p:nvSpPr>
          <p:cNvPr id="10" name="TextBox 9"/>
          <p:cNvSpPr txBox="1"/>
          <p:nvPr/>
        </p:nvSpPr>
        <p:spPr>
          <a:xfrm>
            <a:off x="6617809" y="6629400"/>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132678794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new-year-of-sheep-2015-chinese-zodiac-hd-wallpaper-mac-ipad-728x7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310"/>
            <a:ext cx="7074572" cy="7084289"/>
          </a:xfrm>
          <a:prstGeom prst="rect">
            <a:avLst/>
          </a:prstGeom>
        </p:spPr>
      </p:pic>
      <p:sp>
        <p:nvSpPr>
          <p:cNvPr id="5" name="TextBox 4"/>
          <p:cNvSpPr txBox="1"/>
          <p:nvPr/>
        </p:nvSpPr>
        <p:spPr>
          <a:xfrm>
            <a:off x="6617809" y="6629400"/>
            <a:ext cx="2508606" cy="276999"/>
          </a:xfrm>
          <a:prstGeom prst="rect">
            <a:avLst/>
          </a:prstGeom>
          <a:noFill/>
          <a:ln>
            <a:noFill/>
          </a:ln>
        </p:spPr>
        <p:txBody>
          <a:bodyPr wrap="none" rtlCol="0">
            <a:spAutoFit/>
          </a:bodyPr>
          <a:lstStyle/>
          <a:p>
            <a:r>
              <a:rPr lang="en-US" sz="1200" b="1" dirty="0" smtClean="0">
                <a:solidFill>
                  <a:srgbClr val="FFFF00"/>
                </a:solidFill>
                <a:latin typeface="Arial"/>
                <a:cs typeface="Arial"/>
              </a:rPr>
              <a:t>Made by: </a:t>
            </a:r>
            <a:r>
              <a:rPr lang="en-US" sz="1200" b="1" dirty="0" err="1" smtClean="0">
                <a:solidFill>
                  <a:srgbClr val="FFFF00"/>
                </a:solidFill>
                <a:latin typeface="Arial"/>
                <a:cs typeface="Arial"/>
              </a:rPr>
              <a:t>www.dudumama.com</a:t>
            </a:r>
            <a:endParaRPr lang="en-US" sz="1200" b="1" dirty="0">
              <a:solidFill>
                <a:srgbClr val="FFFF00"/>
              </a:solidFill>
              <a:latin typeface="Arial"/>
              <a:cs typeface="Arial"/>
            </a:endParaRPr>
          </a:p>
        </p:txBody>
      </p:sp>
    </p:spTree>
    <p:extLst>
      <p:ext uri="{BB962C8B-B14F-4D97-AF65-F5344CB8AC3E}">
        <p14:creationId xmlns:p14="http://schemas.microsoft.com/office/powerpoint/2010/main" val="210139251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9500" y="1854200"/>
            <a:ext cx="4445000" cy="3149600"/>
          </a:xfrm>
          <a:prstGeom prst="rect">
            <a:avLst/>
          </a:prstGeom>
        </p:spPr>
      </p:pic>
      <p:pic>
        <p:nvPicPr>
          <p:cNvPr id="3" name="Picture 2"/>
          <p:cNvPicPr>
            <a:picLocks noChangeAspect="1"/>
          </p:cNvPicPr>
          <p:nvPr/>
        </p:nvPicPr>
        <p:blipFill>
          <a:blip r:embed="rId2"/>
          <a:stretch>
            <a:fillRect/>
          </a:stretch>
        </p:blipFill>
        <p:spPr>
          <a:xfrm>
            <a:off x="609600" y="621357"/>
            <a:ext cx="6184900" cy="4382443"/>
          </a:xfrm>
          <a:prstGeom prst="rect">
            <a:avLst/>
          </a:prstGeom>
        </p:spPr>
      </p:pic>
      <p:pic>
        <p:nvPicPr>
          <p:cNvPr id="4" name="Picture 3" descr="2015_year_of_the_sheep_postcard-r92bdc5e7668749ac9ddadd287b7a9fdc_vgbaq_8byvr_5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915400" cy="6402878"/>
          </a:xfrm>
          <a:prstGeom prst="rect">
            <a:avLst/>
          </a:prstGeom>
        </p:spPr>
      </p:pic>
      <p:sp>
        <p:nvSpPr>
          <p:cNvPr id="6" name="TextBox 5"/>
          <p:cNvSpPr txBox="1"/>
          <p:nvPr/>
        </p:nvSpPr>
        <p:spPr>
          <a:xfrm>
            <a:off x="6617809" y="6563416"/>
            <a:ext cx="2508606" cy="276999"/>
          </a:xfrm>
          <a:prstGeom prst="rect">
            <a:avLst/>
          </a:prstGeom>
          <a:noFill/>
          <a:ln>
            <a:noFill/>
          </a:ln>
        </p:spPr>
        <p:txBody>
          <a:bodyPr wrap="none" rtlCol="0">
            <a:spAutoFit/>
          </a:bodyPr>
          <a:lstStyle/>
          <a:p>
            <a:r>
              <a:rPr lang="en-US" sz="1200" b="1" dirty="0" smtClean="0">
                <a:solidFill>
                  <a:srgbClr val="FF0000"/>
                </a:solidFill>
                <a:latin typeface="Arial"/>
                <a:cs typeface="Arial"/>
              </a:rPr>
              <a:t>Made by: </a:t>
            </a:r>
            <a:r>
              <a:rPr lang="en-US" sz="1200" b="1" dirty="0" err="1" smtClean="0">
                <a:solidFill>
                  <a:srgbClr val="FF0000"/>
                </a:solidFill>
                <a:latin typeface="Arial"/>
                <a:cs typeface="Arial"/>
              </a:rPr>
              <a:t>www.dudumama.com</a:t>
            </a:r>
            <a:endParaRPr lang="en-US" sz="1200" b="1" dirty="0">
              <a:solidFill>
                <a:srgbClr val="FF0000"/>
              </a:solidFill>
              <a:latin typeface="Arial"/>
              <a:cs typeface="Arial"/>
            </a:endParaRPr>
          </a:p>
        </p:txBody>
      </p:sp>
    </p:spTree>
    <p:extLst>
      <p:ext uri="{BB962C8B-B14F-4D97-AF65-F5344CB8AC3E}">
        <p14:creationId xmlns:p14="http://schemas.microsoft.com/office/powerpoint/2010/main" val="217855064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1715</TotalTime>
  <Words>1414</Words>
  <Application>Microsoft Macintosh PowerPoint</Application>
  <PresentationFormat>On-screen Show (4:3)</PresentationFormat>
  <Paragraphs>150</Paragraphs>
  <Slides>58</Slides>
  <Notes>23</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Royal Caribbean Cruises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Zhao</dc:creator>
  <cp:lastModifiedBy>Hui Zhao</cp:lastModifiedBy>
  <cp:revision>57</cp:revision>
  <cp:lastPrinted>2014-02-04T22:32:05Z</cp:lastPrinted>
  <dcterms:created xsi:type="dcterms:W3CDTF">2014-02-04T22:08:59Z</dcterms:created>
  <dcterms:modified xsi:type="dcterms:W3CDTF">2015-02-18T05:16:10Z</dcterms:modified>
</cp:coreProperties>
</file>